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B08789E-E428-4F1A-BB29-3E884F70693B}" type="datetimeFigureOut">
              <a:rPr lang="en-US" smtClean="0"/>
              <a:t>9/4/2014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E9BFB8-5869-42D5-9F1F-60D3FF5FF8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8789E-E428-4F1A-BB29-3E884F70693B}"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8789E-E428-4F1A-BB29-3E884F70693B}"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08789E-E428-4F1A-BB29-3E884F70693B}"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08789E-E428-4F1A-BB29-3E884F70693B}" type="datetimeFigureOut">
              <a:rPr lang="en-US" smtClean="0"/>
              <a:t>9/4/2014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9BFB8-5869-42D5-9F1F-60D3FF5FF8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08789E-E428-4F1A-BB29-3E884F70693B}"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08789E-E428-4F1A-BB29-3E884F70693B}" type="datetimeFigureOut">
              <a:rPr lang="en-US" smtClean="0"/>
              <a:t>9/4/2014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08789E-E428-4F1A-BB29-3E884F70693B}" type="datetimeFigureOut">
              <a:rPr lang="en-US" smtClean="0"/>
              <a:t>9/4/2014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08789E-E428-4F1A-BB29-3E884F70693B}" type="datetimeFigureOut">
              <a:rPr lang="en-US" smtClean="0"/>
              <a:t>9/4/2014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08789E-E428-4F1A-BB29-3E884F70693B}"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9BFB8-5869-42D5-9F1F-60D3FF5FF8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08789E-E428-4F1A-BB29-3E884F70693B}" type="datetimeFigureOut">
              <a:rPr lang="en-US" smtClean="0"/>
              <a:t>9/4/2014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5E9BFB8-5869-42D5-9F1F-60D3FF5FF80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B08789E-E428-4F1A-BB29-3E884F70693B}" type="datetimeFigureOut">
              <a:rPr lang="en-US" smtClean="0"/>
              <a:t>9/4/2014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E9BFB8-5869-42D5-9F1F-60D3FF5FF80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0"/>
            <a:ext cx="7772400" cy="1470025"/>
          </a:xfrm>
        </p:spPr>
        <p:txBody>
          <a:bodyPr>
            <a:normAutofit fontScale="90000"/>
          </a:bodyPr>
          <a:lstStyle/>
          <a:p>
            <a:r>
              <a:rPr lang="en-US" b="1" u="sng" dirty="0" smtClean="0"/>
              <a:t>STRUCTURE OF THE ECOSYSTEM</a:t>
            </a:r>
            <a:endParaRPr lang="en-US" dirty="0"/>
          </a:p>
        </p:txBody>
      </p:sp>
      <p:sp>
        <p:nvSpPr>
          <p:cNvPr id="3" name="Subtitle 2"/>
          <p:cNvSpPr>
            <a:spLocks noGrp="1"/>
          </p:cNvSpPr>
          <p:nvPr>
            <p:ph type="subTitle" idx="1"/>
          </p:nvPr>
        </p:nvSpPr>
        <p:spPr>
          <a:xfrm>
            <a:off x="1143000" y="1905000"/>
            <a:ext cx="6629400" cy="3733800"/>
          </a:xfrm>
        </p:spPr>
        <p:txBody>
          <a:bodyPr>
            <a:normAutofit fontScale="85000" lnSpcReduction="20000"/>
          </a:bodyPr>
          <a:lstStyle/>
          <a:p>
            <a:r>
              <a:rPr lang="en-US" dirty="0" smtClean="0"/>
              <a:t>The </a:t>
            </a:r>
            <a:r>
              <a:rPr lang="en-US" dirty="0"/>
              <a:t>ecosystem is made of communities and the </a:t>
            </a:r>
            <a:r>
              <a:rPr lang="en-US" dirty="0" err="1"/>
              <a:t>abiotic</a:t>
            </a:r>
            <a:r>
              <a:rPr lang="en-US" dirty="0"/>
              <a:t> factors ( non-living factors </a:t>
            </a:r>
            <a:r>
              <a:rPr lang="en-US" dirty="0" smtClean="0"/>
              <a:t>e.g.. </a:t>
            </a:r>
            <a:r>
              <a:rPr lang="en-US" dirty="0"/>
              <a:t>air, water and soil) and forces with which their members interact. </a:t>
            </a:r>
          </a:p>
          <a:p>
            <a:r>
              <a:rPr lang="en-US" dirty="0"/>
              <a:t>Species( plural) is a group of organisms: 1. They share characteristics 2. Freely breed 3.  Produce fertile off springs.  </a:t>
            </a:r>
          </a:p>
          <a:p>
            <a:r>
              <a:rPr lang="en-US" dirty="0"/>
              <a:t>Populations are made of a group of individuals of a particular species that live in a particular area. </a:t>
            </a:r>
          </a:p>
          <a:p>
            <a:r>
              <a:rPr lang="en-US" dirty="0"/>
              <a:t>Communities are made of multiple interacting species that live in the same area. Example:……………………………………………………………………….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of species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contrast to intra specific competition which is really a population level phenomenon. (Intra specific competition is more tense when there are more individuals per unit area). What does this mean? explain</a:t>
            </a:r>
          </a:p>
          <a:p>
            <a:r>
              <a:rPr lang="en-US" dirty="0"/>
              <a:t>………………………………………………………………………………………………………………………………………………………………………………………………………………………………………</a:t>
            </a:r>
          </a:p>
          <a:p>
            <a:r>
              <a:rPr lang="en-US" dirty="0"/>
              <a:t>…………………….. competition can strongly affect the composition of communities. …………………………competitions can give rise to different types of outcomes. If one species is a very effective competitor, it may exclude another species from resources use entirely. This outcome is called competitive exclusion.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r>
              <a:rPr lang="en-US" dirty="0" smtClean="0"/>
              <a:t>Alternatively, if neither competitor fully excludes the other the species may continue to live side by side. This result is called species co- existence, this may produce a stable point of equilibrium, in which the relative population sizes of each remains fairly constant through time.</a:t>
            </a:r>
          </a:p>
          <a:p>
            <a:endParaRPr lang="en-US" dirty="0" smtClean="0"/>
          </a:p>
          <a:p>
            <a:r>
              <a:rPr lang="en-US" dirty="0" smtClean="0"/>
              <a:t>Coexisting species that use the same resources tend to adjust to their competitors to </a:t>
            </a:r>
            <a:r>
              <a:rPr lang="en-US" dirty="0" err="1" smtClean="0"/>
              <a:t>minimise</a:t>
            </a:r>
            <a:r>
              <a:rPr lang="en-US" dirty="0" smtClean="0"/>
              <a:t> competition with them. Individuals can do this by changing their behavior so as to use a portion of the total array of resources they are capable of using. In such cases,  individuals do not </a:t>
            </a:r>
            <a:r>
              <a:rPr lang="en-US" dirty="0" err="1" smtClean="0"/>
              <a:t>fulfil</a:t>
            </a:r>
            <a:r>
              <a:rPr lang="en-US" dirty="0" smtClean="0"/>
              <a:t> their entire niche. </a:t>
            </a:r>
            <a:r>
              <a:rPr lang="en-US" b="1" dirty="0" smtClean="0"/>
              <a:t>What is a niche?</a:t>
            </a:r>
            <a:endParaRPr lang="en-US" dirty="0" smtClean="0"/>
          </a:p>
          <a:p>
            <a:pPr>
              <a:buNone/>
            </a:pPr>
            <a:r>
              <a:rPr lang="en-US" dirty="0" smtClean="0"/>
              <a:t> </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r>
              <a:rPr lang="en-US" dirty="0" smtClean="0"/>
              <a:t>The full niche of a species is called its </a:t>
            </a:r>
            <a:r>
              <a:rPr lang="en-US" b="1" dirty="0" smtClean="0"/>
              <a:t>fundamental niche</a:t>
            </a:r>
            <a:r>
              <a:rPr lang="en-US" dirty="0" smtClean="0"/>
              <a:t>. An individual that plays only part of its role or uses only part of its resources because of competition or other types of species interaction is said to display a </a:t>
            </a:r>
            <a:r>
              <a:rPr lang="en-US" b="1" dirty="0" smtClean="0"/>
              <a:t>niche,</a:t>
            </a:r>
            <a:r>
              <a:rPr lang="en-US" dirty="0" smtClean="0"/>
              <a:t> the portion of its fundamental niche that is actually realized or fulfilled.</a:t>
            </a:r>
          </a:p>
          <a:p>
            <a:endParaRPr lang="en-US" dirty="0" smtClean="0"/>
          </a:p>
          <a:p>
            <a:r>
              <a:rPr lang="en-US" dirty="0" smtClean="0"/>
              <a:t>Species experience similar adjustment over evolutionary time. Over many generations, the process of natural selection may respond to competition by favoring individuals that use slightly different resources or that use shared resources in different ways. For example, if two bird species eat the same types of seeds, individuals that prefer eating larger or smaller seeds might minimize competition and thereby survive and reproduce more effectively. If the seed eating tendencies are inherited, then these preferences may be passed on to </a:t>
            </a:r>
            <a:r>
              <a:rPr lang="en-US" dirty="0" err="1" smtClean="0"/>
              <a:t>offsprings</a:t>
            </a:r>
            <a:r>
              <a:rPr lang="en-US" dirty="0" smtClean="0"/>
              <a:t>, and over time natural selection might drive one species to specialize on larger seeds and the other specialize on smaller seeds.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209</TotalTime>
  <Words>448</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STRUCTURE OF THE ECOSYSTEM</vt:lpstr>
      <vt:lpstr>Interaction of species</vt:lpstr>
      <vt:lpstr>Slide 3</vt:lpstr>
      <vt:lpstr>Slide 4</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THE ECOSYSTEM</dc:title>
  <dc:creator>kamoy1.sterling</dc:creator>
  <cp:lastModifiedBy>kamoy1.sterling</cp:lastModifiedBy>
  <cp:revision>11</cp:revision>
  <dcterms:created xsi:type="dcterms:W3CDTF">2014-09-04T14:46:37Z</dcterms:created>
  <dcterms:modified xsi:type="dcterms:W3CDTF">2014-09-04T18:15:54Z</dcterms:modified>
</cp:coreProperties>
</file>