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 id="272" r:id="rId4"/>
    <p:sldId id="273" r:id="rId5"/>
    <p:sldId id="274" r:id="rId6"/>
    <p:sldId id="275" r:id="rId7"/>
    <p:sldId id="276" r:id="rId8"/>
    <p:sldId id="277" r:id="rId9"/>
    <p:sldId id="278" r:id="rId10"/>
    <p:sldId id="279" r:id="rId11"/>
    <p:sldId id="269" r:id="rId12"/>
    <p:sldId id="257" r:id="rId13"/>
    <p:sldId id="268" r:id="rId14"/>
    <p:sldId id="258" r:id="rId15"/>
    <p:sldId id="259" r:id="rId16"/>
    <p:sldId id="260" r:id="rId17"/>
    <p:sldId id="261" r:id="rId18"/>
    <p:sldId id="263" r:id="rId19"/>
    <p:sldId id="264" r:id="rId20"/>
    <p:sldId id="265" r:id="rId21"/>
    <p:sldId id="266" r:id="rId22"/>
    <p:sldId id="26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02"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6088C2-E8C6-4F65-8D57-79FAF772D595}" type="datetimeFigureOut">
              <a:rPr lang="en-US" smtClean="0"/>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41C40-A880-4BD7-AC7E-80FD8FEDBDA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6088C2-E8C6-4F65-8D57-79FAF772D595}" type="datetimeFigureOut">
              <a:rPr lang="en-US" smtClean="0"/>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41C40-A880-4BD7-AC7E-80FD8FEDBD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6088C2-E8C6-4F65-8D57-79FAF772D595}" type="datetimeFigureOut">
              <a:rPr lang="en-US" smtClean="0"/>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41C40-A880-4BD7-AC7E-80FD8FEDBDA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6088C2-E8C6-4F65-8D57-79FAF772D595}" type="datetimeFigureOut">
              <a:rPr lang="en-US" smtClean="0"/>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41C40-A880-4BD7-AC7E-80FD8FEDBDA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6088C2-E8C6-4F65-8D57-79FAF772D595}" type="datetimeFigureOut">
              <a:rPr lang="en-US" smtClean="0"/>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41C40-A880-4BD7-AC7E-80FD8FEDBDA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6088C2-E8C6-4F65-8D57-79FAF772D595}" type="datetimeFigureOut">
              <a:rPr lang="en-US" smtClean="0"/>
              <a:t>12/16/2014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41C40-A880-4BD7-AC7E-80FD8FEDBDA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6088C2-E8C6-4F65-8D57-79FAF772D595}" type="datetimeFigureOut">
              <a:rPr lang="en-US" smtClean="0"/>
              <a:t>12/16/2014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841C40-A880-4BD7-AC7E-80FD8FEDBDA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6088C2-E8C6-4F65-8D57-79FAF772D595}" type="datetimeFigureOut">
              <a:rPr lang="en-US" smtClean="0"/>
              <a:t>12/16/2014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841C40-A880-4BD7-AC7E-80FD8FEDBDA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6088C2-E8C6-4F65-8D57-79FAF772D595}" type="datetimeFigureOut">
              <a:rPr lang="en-US" smtClean="0"/>
              <a:t>12/16/2014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841C40-A880-4BD7-AC7E-80FD8FEDBD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6088C2-E8C6-4F65-8D57-79FAF772D595}" type="datetimeFigureOut">
              <a:rPr lang="en-US" smtClean="0"/>
              <a:t>12/16/2014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41C40-A880-4BD7-AC7E-80FD8FEDBDA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6088C2-E8C6-4F65-8D57-79FAF772D595}" type="datetimeFigureOut">
              <a:rPr lang="en-US" smtClean="0"/>
              <a:t>12/16/2014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41C40-A880-4BD7-AC7E-80FD8FEDBDA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6088C2-E8C6-4F65-8D57-79FAF772D595}" type="datetimeFigureOut">
              <a:rPr lang="en-US" smtClean="0"/>
              <a:t>12/16/2014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841C40-A880-4BD7-AC7E-80FD8FEDBDA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a:t>
            </a:r>
            <a:r>
              <a:rPr lang="en-US" dirty="0"/>
              <a:t>N</a:t>
            </a:r>
            <a:r>
              <a:rPr lang="en-US" dirty="0" smtClean="0"/>
              <a:t>utritional Requirements</a:t>
            </a:r>
            <a:endParaRPr lang="en-US" dirty="0"/>
          </a:p>
        </p:txBody>
      </p:sp>
      <p:sp>
        <p:nvSpPr>
          <p:cNvPr id="3" name="Content Placeholder 2"/>
          <p:cNvSpPr>
            <a:spLocks noGrp="1"/>
          </p:cNvSpPr>
          <p:nvPr>
            <p:ph idx="1"/>
          </p:nvPr>
        </p:nvSpPr>
        <p:spPr/>
        <p:txBody>
          <a:bodyPr/>
          <a:lstStyle/>
          <a:p>
            <a:r>
              <a:rPr lang="en-US" dirty="0" smtClean="0"/>
              <a:t>The essential </a:t>
            </a:r>
            <a:r>
              <a:rPr lang="en-US" dirty="0" smtClean="0"/>
              <a:t>nutrients for </a:t>
            </a:r>
            <a:r>
              <a:rPr lang="en-US" dirty="0" smtClean="0"/>
              <a:t>humans </a:t>
            </a:r>
            <a:r>
              <a:rPr lang="en-US" dirty="0"/>
              <a:t>include protein, energy, carbohydrates, fats and lipids, a range of vitamins, and a host of minerals and trace elements</a:t>
            </a:r>
            <a:r>
              <a:rPr lang="en-US" dirty="0" smtClean="0"/>
              <a:t>.</a:t>
            </a:r>
            <a:endParaRPr lang="en-US" dirty="0"/>
          </a:p>
        </p:txBody>
      </p:sp>
      <p:pic>
        <p:nvPicPr>
          <p:cNvPr id="4" name="Picture 3" descr="Essential nutrients need to be provided by the diet for proper functioning."/>
          <p:cNvPicPr/>
          <p:nvPr/>
        </p:nvPicPr>
        <p:blipFill>
          <a:blip r:embed="rId2" cstate="print"/>
          <a:srcRect/>
          <a:stretch>
            <a:fillRect/>
          </a:stretch>
        </p:blipFill>
        <p:spPr bwMode="auto">
          <a:xfrm>
            <a:off x="4419600" y="3352800"/>
            <a:ext cx="3815715" cy="254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‘Green Revolution’</a:t>
            </a:r>
            <a:endParaRPr lang="en-US" dirty="0"/>
          </a:p>
        </p:txBody>
      </p:sp>
      <p:sp>
        <p:nvSpPr>
          <p:cNvPr id="3" name="Content Placeholder 2"/>
          <p:cNvSpPr>
            <a:spLocks noGrp="1"/>
          </p:cNvSpPr>
          <p:nvPr>
            <p:ph idx="1"/>
          </p:nvPr>
        </p:nvSpPr>
        <p:spPr/>
        <p:txBody>
          <a:bodyPr/>
          <a:lstStyle/>
          <a:p>
            <a:r>
              <a:rPr lang="en-US" dirty="0"/>
              <a:t>The term Green Revolution refers to the renovation of agricultural practices beginning in Mexico in the 1940s. Because of its success in producing more agricultural products there, Green Revolution technologies spread worldwide in the 1950s and 1960s, significantly increasing the amount of calories produced per acre of agriculture.</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History and Development of the Green Revolution</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a:t>The beginnings of the Green Revolution are often attributed to Norman Borlaug, an American scientist interested in agriculture. In the 1940s, he began conducting research in Mexico and developed new disease resistance high-yield varieties of wheat.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History and Development of the Green Revolution</a:t>
            </a:r>
            <a:endParaRPr lang="en-US" dirty="0"/>
          </a:p>
        </p:txBody>
      </p:sp>
      <p:sp>
        <p:nvSpPr>
          <p:cNvPr id="3" name="Content Placeholder 2"/>
          <p:cNvSpPr>
            <a:spLocks noGrp="1"/>
          </p:cNvSpPr>
          <p:nvPr>
            <p:ph idx="1"/>
          </p:nvPr>
        </p:nvSpPr>
        <p:spPr/>
        <p:txBody>
          <a:bodyPr/>
          <a:lstStyle/>
          <a:p>
            <a:r>
              <a:rPr lang="en-US" dirty="0" smtClean="0"/>
              <a:t>By combining Borlaug's wheat varieties with new mechanized agricultural technologies, Mexico was able to produce more wheat than was needed by its own citizens, leading to its becoming an exporter of wheat by the 1960s.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History and Development of the Green Revolution </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Prior to the use of these varieties, the country was importing almost half of its wheat supply. </a:t>
            </a:r>
          </a:p>
          <a:p>
            <a:r>
              <a:rPr lang="en-US" dirty="0" smtClean="0"/>
              <a:t>Due to the success of the Green Revolution in Mexico, its technologies spread worldwide in the 1950s and 1960s. The United States for instance, imported about half of its wheat in the 1940s but after using Green Revolution technologies, it became self-sufficient in the 1950s and became an exporter by the 1960s.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dirty="0"/>
              <a:t>India for example was on the brink of mass famine in the early 1960s because of its rapidly growing population. Borlaug and the Ford Foundation then implemented research there and they developed a new variety of rice, IR8, that produced more grain per plant when grown with irrigation and fertilizers. Today, India is one of the world's leading rice producers and IR8 rice usage spread throughout Asia in the decades following the rice's development in India.</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Plant Technologies of the Green Revolution</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The crops developed during the Green Revolution were high yield varieties - meaning they were domesticated plants bred specifically to respond to fertilizers and produce an increased amount of grain per acre planted.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Impacts of the Green Revolution</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Since </a:t>
            </a:r>
            <a:r>
              <a:rPr lang="en-US" dirty="0"/>
              <a:t>fertilizers are largely what made the Green Revolution possible, they forever changed agricultural practices because the high yield varieties developed during this time cannot grow successfully without the help of fertilizers.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Impacts of the Green Revolution</a:t>
            </a:r>
            <a:endParaRPr lang="en-US" dirty="0"/>
          </a:p>
        </p:txBody>
      </p:sp>
      <p:sp>
        <p:nvSpPr>
          <p:cNvPr id="3" name="Content Placeholder 2"/>
          <p:cNvSpPr>
            <a:spLocks noGrp="1"/>
          </p:cNvSpPr>
          <p:nvPr>
            <p:ph idx="1"/>
          </p:nvPr>
        </p:nvSpPr>
        <p:spPr/>
        <p:txBody>
          <a:bodyPr>
            <a:normAutofit lnSpcReduction="10000"/>
          </a:bodyPr>
          <a:lstStyle/>
          <a:p>
            <a:r>
              <a:rPr lang="en-US" dirty="0" smtClean="0"/>
              <a:t>Irrigation also played a large role in the Green Revolution and this forever changed the areas where various crops can be grown. For instance before the Green Revolution, agriculture was severely limited to areas with a significant amount of rainfall, but by using irrigation, water can be stored and sent to drier areas, putting more land into agricultural production - thus increasing nationwide crop yields.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Impacts of the Green Revolution</a:t>
            </a:r>
            <a:endParaRPr lang="en-US" dirty="0"/>
          </a:p>
        </p:txBody>
      </p:sp>
      <p:sp>
        <p:nvSpPr>
          <p:cNvPr id="3" name="Content Placeholder 2"/>
          <p:cNvSpPr>
            <a:spLocks noGrp="1"/>
          </p:cNvSpPr>
          <p:nvPr>
            <p:ph idx="1"/>
          </p:nvPr>
        </p:nvSpPr>
        <p:spPr/>
        <p:txBody>
          <a:bodyPr/>
          <a:lstStyle/>
          <a:p>
            <a:r>
              <a:rPr lang="en-US" dirty="0"/>
              <a:t>Finally, the use of Green Revolution technologies exponentially increased the amount of food production worldwide. Places like India and China that once feared famine have not experienced it since implementing the use of IR8 rice and other food varieties.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Nutrients and their functions</a:t>
            </a:r>
            <a:endParaRPr lang="en-US" dirty="0"/>
          </a:p>
        </p:txBody>
      </p:sp>
      <p:pic>
        <p:nvPicPr>
          <p:cNvPr id="4" name="Content Placeholder 3" descr="http://healthyeating.sfgate.com/DM-Resize/photos.demandstudios.com/150/132/fotolia_1285920_XS.jpg?w=600&amp;h=600&amp;keep_ratio=1"/>
          <p:cNvPicPr>
            <a:picLocks noGrp="1"/>
          </p:cNvPicPr>
          <p:nvPr>
            <p:ph idx="1"/>
          </p:nvPr>
        </p:nvPicPr>
        <p:blipFill>
          <a:blip r:embed="rId2" cstate="print"/>
          <a:srcRect/>
          <a:stretch>
            <a:fillRect/>
          </a:stretch>
        </p:blipFill>
        <p:spPr bwMode="auto">
          <a:xfrm>
            <a:off x="5257800" y="1905000"/>
            <a:ext cx="3233738" cy="2010569"/>
          </a:xfrm>
          <a:prstGeom prst="rect">
            <a:avLst/>
          </a:prstGeom>
          <a:noFill/>
          <a:ln w="9525">
            <a:noFill/>
            <a:miter lim="800000"/>
            <a:headEnd/>
            <a:tailEnd/>
          </a:ln>
        </p:spPr>
      </p:pic>
      <p:sp>
        <p:nvSpPr>
          <p:cNvPr id="5" name="Rectangle 4"/>
          <p:cNvSpPr/>
          <p:nvPr/>
        </p:nvSpPr>
        <p:spPr>
          <a:xfrm>
            <a:off x="304800" y="1828800"/>
            <a:ext cx="4572000" cy="830997"/>
          </a:xfrm>
          <a:prstGeom prst="rect">
            <a:avLst/>
          </a:prstGeom>
        </p:spPr>
        <p:txBody>
          <a:bodyPr>
            <a:spAutoFit/>
          </a:bodyPr>
          <a:lstStyle/>
          <a:p>
            <a:r>
              <a:rPr lang="en-US" sz="2400" dirty="0"/>
              <a:t>Carbohydrates are the main energy source for the brain.</a:t>
            </a:r>
          </a:p>
        </p:txBody>
      </p:sp>
      <p:sp>
        <p:nvSpPr>
          <p:cNvPr id="6" name="Rectangle 5"/>
          <p:cNvSpPr/>
          <p:nvPr/>
        </p:nvSpPr>
        <p:spPr>
          <a:xfrm>
            <a:off x="381000" y="2971800"/>
            <a:ext cx="4572000" cy="3416320"/>
          </a:xfrm>
          <a:prstGeom prst="rect">
            <a:avLst/>
          </a:prstGeom>
        </p:spPr>
        <p:txBody>
          <a:bodyPr wrap="square">
            <a:spAutoFit/>
          </a:bodyPr>
          <a:lstStyle/>
          <a:p>
            <a:r>
              <a:rPr lang="en-US" sz="2400" dirty="0"/>
              <a:t>Sources include fruits, breads and grains, starchy vegetables and sugars. Make at least half of the grains you consume whole grains. Whole grains and fruit are full of fiber, which reduces the risk of coronary heart disease and helps maintain normal blood glucose levels.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Criticism of the Green Revolution</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a:t>The first is that the increased amount of food production has led to overpopulation worldwide.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Criticism of the Green Revolution</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The second major criticism is that places like Africa have not significantly benefited from the Green Revolution. The major problems surrounding the use of these technologies here though are a lack of infrastructure, governmental corruption, and insecurity in nations.</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Criticism of the Green Revolution</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Despite these criticisms though, the Green Revolution has forever changed the way agriculture is conducted worldwide, benefiting the people of many nations in need of increased food production.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Fat is an energy source that when consumed, increases the absorption of fat-soluble vitamins including vitamins A, D, E and K.</a:t>
            </a:r>
          </a:p>
        </p:txBody>
      </p:sp>
      <p:pic>
        <p:nvPicPr>
          <p:cNvPr id="4" name="Picture 3" descr="http://healthyeating.sfgate.com/DM-Resize/photos.demandstudios.com/220/218/fotolia_19123078_XS.jpg?w=600&amp;h=600&amp;keep_ratio=1"/>
          <p:cNvPicPr/>
          <p:nvPr/>
        </p:nvPicPr>
        <p:blipFill>
          <a:blip r:embed="rId2" cstate="print"/>
          <a:srcRect/>
          <a:stretch>
            <a:fillRect/>
          </a:stretch>
        </p:blipFill>
        <p:spPr bwMode="auto">
          <a:xfrm>
            <a:off x="2590800" y="3657600"/>
            <a:ext cx="3815715" cy="2856230"/>
          </a:xfrm>
          <a:prstGeom prst="rect">
            <a:avLst/>
          </a:prstGeom>
          <a:noFill/>
          <a:ln w="9525">
            <a:noFill/>
            <a:miter lim="800000"/>
            <a:headEnd/>
            <a:tailEnd/>
          </a:ln>
        </p:spPr>
      </p:pic>
      <p:sp>
        <p:nvSpPr>
          <p:cNvPr id="5" name="Rectangle 4"/>
          <p:cNvSpPr/>
          <p:nvPr/>
        </p:nvSpPr>
        <p:spPr>
          <a:xfrm>
            <a:off x="4572000" y="457200"/>
            <a:ext cx="1334341" cy="923330"/>
          </a:xfrm>
          <a:prstGeom prst="rect">
            <a:avLst/>
          </a:prstGeom>
          <a:noFill/>
        </p:spPr>
        <p:txBody>
          <a:bodyPr wrap="none" lIns="91440" tIns="45720" rIns="91440" bIns="45720">
            <a:spAutoFit/>
          </a:bodyPr>
          <a:lstStyle/>
          <a:p>
            <a:pPr algn="ctr"/>
            <a:r>
              <a:rPr lang="en-US"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Fats</a:t>
            </a:r>
            <a:endParaRPr lang="en-US"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Protein </a:t>
            </a:r>
            <a:endParaRPr lang="en-US" dirty="0"/>
          </a:p>
        </p:txBody>
      </p:sp>
      <p:pic>
        <p:nvPicPr>
          <p:cNvPr id="4" name="Content Placeholder 3" descr="http://healthyeating.sfgate.com/DM-Resize/photos.demandstudios.com/25/35/fotolia_3680709_XS.jpg?w=600&amp;h=600&amp;keep_ratio=1"/>
          <p:cNvPicPr>
            <a:picLocks noGrp="1"/>
          </p:cNvPicPr>
          <p:nvPr>
            <p:ph idx="1"/>
          </p:nvPr>
        </p:nvPicPr>
        <p:blipFill>
          <a:blip r:embed="rId2" cstate="print"/>
          <a:srcRect/>
          <a:stretch>
            <a:fillRect/>
          </a:stretch>
        </p:blipFill>
        <p:spPr bwMode="auto">
          <a:xfrm>
            <a:off x="4572000" y="1676400"/>
            <a:ext cx="4029075" cy="2695575"/>
          </a:xfrm>
          <a:prstGeom prst="rect">
            <a:avLst/>
          </a:prstGeom>
          <a:noFill/>
          <a:ln w="9525">
            <a:noFill/>
            <a:miter lim="800000"/>
            <a:headEnd/>
            <a:tailEnd/>
          </a:ln>
        </p:spPr>
      </p:pic>
      <p:sp>
        <p:nvSpPr>
          <p:cNvPr id="5" name="Rectangle 4"/>
          <p:cNvSpPr/>
          <p:nvPr/>
        </p:nvSpPr>
        <p:spPr>
          <a:xfrm>
            <a:off x="228600" y="1676400"/>
            <a:ext cx="4572000" cy="2677656"/>
          </a:xfrm>
          <a:prstGeom prst="rect">
            <a:avLst/>
          </a:prstGeom>
        </p:spPr>
        <p:txBody>
          <a:bodyPr>
            <a:spAutoFit/>
          </a:bodyPr>
          <a:lstStyle/>
          <a:p>
            <a:r>
              <a:rPr lang="en-US" sz="2400" dirty="0"/>
              <a:t>Protein is the major structural component of cells and is responsible for the building and repair of body tissues. Protein is broken down into amino acids, which are building blocks of protein.</a:t>
            </a:r>
          </a:p>
        </p:txBody>
      </p:sp>
      <p:sp>
        <p:nvSpPr>
          <p:cNvPr id="6" name="Rectangle 5"/>
          <p:cNvSpPr/>
          <p:nvPr/>
        </p:nvSpPr>
        <p:spPr>
          <a:xfrm>
            <a:off x="304800" y="5029200"/>
            <a:ext cx="4572000" cy="1384995"/>
          </a:xfrm>
          <a:prstGeom prst="rect">
            <a:avLst/>
          </a:prstGeom>
        </p:spPr>
        <p:txBody>
          <a:bodyPr>
            <a:spAutoFit/>
          </a:bodyPr>
          <a:lstStyle/>
          <a:p>
            <a:pPr fontAlgn="base"/>
            <a:r>
              <a:rPr lang="en-US" sz="2400" dirty="0" smtClean="0"/>
              <a:t>Sources of are meat</a:t>
            </a:r>
            <a:r>
              <a:rPr lang="en-US" sz="2400" dirty="0"/>
              <a:t>, dairy, beans </a:t>
            </a:r>
            <a:r>
              <a:rPr lang="en-US" sz="2400" dirty="0" smtClean="0"/>
              <a:t>and </a:t>
            </a:r>
            <a:r>
              <a:rPr lang="en-US" sz="2400" dirty="0"/>
              <a:t>eggs</a:t>
            </a:r>
            <a:r>
              <a:rPr lang="en-US" dirty="0"/>
              <a:t>.</a:t>
            </a:r>
          </a:p>
          <a:p>
            <a:r>
              <a:rPr lang="en-US" dirty="0" smtClean="0"/>
              <a:t/>
            </a:r>
            <a:br>
              <a:rPr lang="en-US" dirty="0" smtClean="0"/>
            </a:br>
            <a:endParaRPr lang="en-US" dirty="0"/>
          </a:p>
        </p:txBody>
      </p:sp>
      <p:sp>
        <p:nvSpPr>
          <p:cNvPr id="7" name="Rectangle 6"/>
          <p:cNvSpPr/>
          <p:nvPr/>
        </p:nvSpPr>
        <p:spPr>
          <a:xfrm>
            <a:off x="2362200" y="304800"/>
            <a:ext cx="4572000" cy="92333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Protein</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Vitamins </a:t>
            </a:r>
            <a:r>
              <a:rPr lang="en-US"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r>
            <a:br>
              <a:rPr lang="en-US"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br>
            <a:endParaRPr lang="en-US" dirty="0"/>
          </a:p>
        </p:txBody>
      </p:sp>
      <p:sp>
        <p:nvSpPr>
          <p:cNvPr id="3" name="Content Placeholder 2"/>
          <p:cNvSpPr>
            <a:spLocks noGrp="1"/>
          </p:cNvSpPr>
          <p:nvPr>
            <p:ph idx="1"/>
          </p:nvPr>
        </p:nvSpPr>
        <p:spPr/>
        <p:txBody>
          <a:bodyPr/>
          <a:lstStyle/>
          <a:p>
            <a:r>
              <a:rPr lang="en-US" dirty="0"/>
              <a:t>Vitamin C is necessary for the synthesis of collagen, which provides structure to blood vessels, bone and ligaments. Rich sources include citrus fruits, strawberries and peppers. </a:t>
            </a:r>
          </a:p>
        </p:txBody>
      </p:sp>
      <p:pic>
        <p:nvPicPr>
          <p:cNvPr id="4" name="Picture 3" descr="Essential nutrients need to be provided by the diet for proper functioning."/>
          <p:cNvPicPr/>
          <p:nvPr/>
        </p:nvPicPr>
        <p:blipFill>
          <a:blip r:embed="rId2" cstate="print"/>
          <a:srcRect/>
          <a:stretch>
            <a:fillRect/>
          </a:stretch>
        </p:blipFill>
        <p:spPr bwMode="auto">
          <a:xfrm>
            <a:off x="5105400" y="3810000"/>
            <a:ext cx="3815715" cy="2540000"/>
          </a:xfrm>
          <a:prstGeom prst="rect">
            <a:avLst/>
          </a:prstGeom>
          <a:noFill/>
          <a:ln w="9525">
            <a:noFill/>
            <a:miter lim="800000"/>
            <a:headEnd/>
            <a:tailEnd/>
          </a:ln>
        </p:spPr>
      </p:pic>
      <p:sp>
        <p:nvSpPr>
          <p:cNvPr id="5" name="Rectangle 4"/>
          <p:cNvSpPr/>
          <p:nvPr/>
        </p:nvSpPr>
        <p:spPr>
          <a:xfrm>
            <a:off x="152400" y="4648200"/>
            <a:ext cx="4572000" cy="1569660"/>
          </a:xfrm>
          <a:prstGeom prst="rect">
            <a:avLst/>
          </a:prstGeom>
        </p:spPr>
        <p:txBody>
          <a:bodyPr>
            <a:spAutoFit/>
          </a:bodyPr>
          <a:lstStyle/>
          <a:p>
            <a:r>
              <a:rPr lang="en-US" sz="2400" dirty="0"/>
              <a:t>Vitamin D helps to maintain calcium homeostasis. It can be found in food sources or synthesized by the sun.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Minerals </a:t>
            </a:r>
            <a:endParaRPr lang="en-US" dirty="0"/>
          </a:p>
        </p:txBody>
      </p:sp>
      <p:sp>
        <p:nvSpPr>
          <p:cNvPr id="3" name="Content Placeholder 2"/>
          <p:cNvSpPr>
            <a:spLocks noGrp="1"/>
          </p:cNvSpPr>
          <p:nvPr>
            <p:ph idx="1"/>
          </p:nvPr>
        </p:nvSpPr>
        <p:spPr/>
        <p:txBody>
          <a:bodyPr>
            <a:normAutofit/>
          </a:bodyPr>
          <a:lstStyle/>
          <a:p>
            <a:r>
              <a:rPr lang="en-US" dirty="0"/>
              <a:t>Sodium helps to maintain fluid volume outside of the cells and helps cells to function normally.  </a:t>
            </a:r>
            <a:endParaRPr lang="en-US" dirty="0" smtClean="0"/>
          </a:p>
        </p:txBody>
      </p:sp>
      <p:sp>
        <p:nvSpPr>
          <p:cNvPr id="4" name="Rectangle 3"/>
          <p:cNvSpPr/>
          <p:nvPr/>
        </p:nvSpPr>
        <p:spPr>
          <a:xfrm>
            <a:off x="2743200" y="533400"/>
            <a:ext cx="4114800" cy="923330"/>
          </a:xfrm>
          <a:prstGeom prst="rect">
            <a:avLst/>
          </a:prstGeom>
          <a:noFill/>
        </p:spPr>
        <p:txBody>
          <a:bodyPr wrap="square" lIns="91440" tIns="45720" rIns="91440" bIns="45720">
            <a:spAutoFit/>
          </a:bodyPr>
          <a:lstStyle/>
          <a:p>
            <a:pPr algn="ctr"/>
            <a:r>
              <a:rPr lang="en-US"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Minerals </a:t>
            </a:r>
            <a:endParaRPr 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Potassium maintains fluid volume inside and outside of cells and prevents the excess rise of blood pressure with increased sodium intake. Rich sources include bananas, potatoes and tomatoes. Calcium helps to maintain and build strong bones and teeth.</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Water </a:t>
            </a:r>
            <a:r>
              <a:rPr 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endParaRPr lang="en-US"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4" name="Content Placeholder 3" descr="http://healthyeating.sfgate.com/DM-Resize/photos.demandstudios.com/29/169/fotolia_5917970_XS.jpg?w=600&amp;h=600&amp;keep_ratio=1"/>
          <p:cNvPicPr>
            <a:picLocks noGrp="1"/>
          </p:cNvPicPr>
          <p:nvPr>
            <p:ph idx="1"/>
          </p:nvPr>
        </p:nvPicPr>
        <p:blipFill>
          <a:blip r:embed="rId2" cstate="print"/>
          <a:srcRect/>
          <a:stretch>
            <a:fillRect/>
          </a:stretch>
        </p:blipFill>
        <p:spPr bwMode="auto">
          <a:xfrm>
            <a:off x="5181600" y="4191000"/>
            <a:ext cx="3505200" cy="2082006"/>
          </a:xfrm>
          <a:prstGeom prst="rect">
            <a:avLst/>
          </a:prstGeom>
          <a:noFill/>
          <a:ln w="9525">
            <a:noFill/>
            <a:miter lim="800000"/>
            <a:headEnd/>
            <a:tailEnd/>
          </a:ln>
        </p:spPr>
      </p:pic>
      <p:sp>
        <p:nvSpPr>
          <p:cNvPr id="5" name="Rectangle 4"/>
          <p:cNvSpPr/>
          <p:nvPr/>
        </p:nvSpPr>
        <p:spPr>
          <a:xfrm>
            <a:off x="914400" y="1752600"/>
            <a:ext cx="7620000" cy="2677656"/>
          </a:xfrm>
          <a:prstGeom prst="rect">
            <a:avLst/>
          </a:prstGeom>
        </p:spPr>
        <p:txBody>
          <a:bodyPr wrap="square">
            <a:spAutoFit/>
          </a:bodyPr>
          <a:lstStyle/>
          <a:p>
            <a:r>
              <a:rPr lang="en-US" sz="2800" dirty="0"/>
              <a:t>Water helps to maintain homeostasis in the body and transports nutrients to cells. Water also assists in removing waste products from the body. All beverages and high-moisture foods such as soup and watermelon contain water and count towards your daily water requirement.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agriculture?</a:t>
            </a:r>
            <a:endParaRPr lang="en-US" dirty="0"/>
          </a:p>
        </p:txBody>
      </p:sp>
      <p:sp>
        <p:nvSpPr>
          <p:cNvPr id="3" name="Content Placeholder 2"/>
          <p:cNvSpPr>
            <a:spLocks noGrp="1"/>
          </p:cNvSpPr>
          <p:nvPr>
            <p:ph idx="1"/>
          </p:nvPr>
        </p:nvSpPr>
        <p:spPr/>
        <p:txBody>
          <a:bodyPr/>
          <a:lstStyle/>
          <a:p>
            <a:r>
              <a:rPr lang="en-US" dirty="0" smtClean="0"/>
              <a:t>This is the </a:t>
            </a:r>
            <a:r>
              <a:rPr lang="en-US" dirty="0"/>
              <a:t>science or practice of farming, including cultivation of the soil for the growing of crops and the rearing of animals to provide food, wool, and other products.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TotalTime>
  <Words>990</Words>
  <Application>Microsoft Office PowerPoint</Application>
  <PresentationFormat>On-screen Show (4:3)</PresentationFormat>
  <Paragraphs>47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Human Nutritional Requirements</vt:lpstr>
      <vt:lpstr>Nutrients and their functions</vt:lpstr>
      <vt:lpstr>Slide 3</vt:lpstr>
      <vt:lpstr>Protein </vt:lpstr>
      <vt:lpstr>Vitamins  </vt:lpstr>
      <vt:lpstr>Minerals </vt:lpstr>
      <vt:lpstr>Slide 7</vt:lpstr>
      <vt:lpstr> Water  </vt:lpstr>
      <vt:lpstr>What is agriculture?</vt:lpstr>
      <vt:lpstr>Slide 10</vt:lpstr>
      <vt:lpstr>The ‘Green Revolution’</vt:lpstr>
      <vt:lpstr>History and Development of the Green Revolution </vt:lpstr>
      <vt:lpstr>History and Development of the Green Revolution</vt:lpstr>
      <vt:lpstr>History and Development of the Green Revolution </vt:lpstr>
      <vt:lpstr>Slide 15</vt:lpstr>
      <vt:lpstr>Plant Technologies of the Green Revolution </vt:lpstr>
      <vt:lpstr>Impacts of the Green Revolution </vt:lpstr>
      <vt:lpstr>Impacts of the Green Revolution</vt:lpstr>
      <vt:lpstr>Impacts of the Green Revolution</vt:lpstr>
      <vt:lpstr>Criticism of the Green Revolution </vt:lpstr>
      <vt:lpstr>Criticism of the Green Revolution </vt:lpstr>
      <vt:lpstr>Criticism of the Green Revolution </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‘Green Revolution</dc:title>
  <dc:creator>kamoy1.sterling</dc:creator>
  <cp:lastModifiedBy>kamoy1.sterling</cp:lastModifiedBy>
  <cp:revision>25</cp:revision>
  <dcterms:created xsi:type="dcterms:W3CDTF">2014-12-16T14:16:32Z</dcterms:created>
  <dcterms:modified xsi:type="dcterms:W3CDTF">2014-12-16T19:06:56Z</dcterms:modified>
</cp:coreProperties>
</file>