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38657C4-B6CE-433F-AD2E-F59D35FC8C53}" type="datetimeFigureOut">
              <a:rPr lang="en-US" smtClean="0"/>
              <a:t>10/23/2014</a:t>
            </a:fld>
            <a:endParaRPr lang="en-US"/>
          </a:p>
        </p:txBody>
      </p:sp>
      <p:sp>
        <p:nvSpPr>
          <p:cNvPr id="16" name="Slide Number Placeholder 15"/>
          <p:cNvSpPr>
            <a:spLocks noGrp="1"/>
          </p:cNvSpPr>
          <p:nvPr>
            <p:ph type="sldNum" sz="quarter" idx="11"/>
          </p:nvPr>
        </p:nvSpPr>
        <p:spPr/>
        <p:txBody>
          <a:bodyPr/>
          <a:lstStyle/>
          <a:p>
            <a:fld id="{3437ADD8-9909-459E-A473-5740BFD0FD6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8657C4-B6CE-433F-AD2E-F59D35FC8C53}"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7ADD8-9909-459E-A473-5740BFD0FD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8657C4-B6CE-433F-AD2E-F59D35FC8C53}"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7ADD8-9909-459E-A473-5740BFD0FD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38657C4-B6CE-433F-AD2E-F59D35FC8C53}" type="datetimeFigureOut">
              <a:rPr lang="en-US" smtClean="0"/>
              <a:t>10/23/2014</a:t>
            </a:fld>
            <a:endParaRPr lang="en-US"/>
          </a:p>
        </p:txBody>
      </p:sp>
      <p:sp>
        <p:nvSpPr>
          <p:cNvPr id="15" name="Slide Number Placeholder 14"/>
          <p:cNvSpPr>
            <a:spLocks noGrp="1"/>
          </p:cNvSpPr>
          <p:nvPr>
            <p:ph type="sldNum" sz="quarter" idx="15"/>
          </p:nvPr>
        </p:nvSpPr>
        <p:spPr/>
        <p:txBody>
          <a:bodyPr/>
          <a:lstStyle>
            <a:lvl1pPr algn="ctr">
              <a:defRPr/>
            </a:lvl1pPr>
          </a:lstStyle>
          <a:p>
            <a:fld id="{3437ADD8-9909-459E-A473-5740BFD0FD65}"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8657C4-B6CE-433F-AD2E-F59D35FC8C53}"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7ADD8-9909-459E-A473-5740BFD0FD65}"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38657C4-B6CE-433F-AD2E-F59D35FC8C53}"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7ADD8-9909-459E-A473-5740BFD0FD6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437ADD8-9909-459E-A473-5740BFD0FD65}"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38657C4-B6CE-433F-AD2E-F59D35FC8C53}" type="datetimeFigureOut">
              <a:rPr lang="en-US" smtClean="0"/>
              <a:t>10/23/2014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38657C4-B6CE-433F-AD2E-F59D35FC8C53}"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7ADD8-9909-459E-A473-5740BFD0FD6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657C4-B6CE-433F-AD2E-F59D35FC8C53}" type="datetimeFigureOut">
              <a:rPr lang="en-US" smtClean="0"/>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7ADD8-9909-459E-A473-5740BFD0FD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38657C4-B6CE-433F-AD2E-F59D35FC8C53}" type="datetimeFigureOut">
              <a:rPr lang="en-US" smtClean="0"/>
              <a:t>10/23/2014</a:t>
            </a:fld>
            <a:endParaRPr lang="en-US"/>
          </a:p>
        </p:txBody>
      </p:sp>
      <p:sp>
        <p:nvSpPr>
          <p:cNvPr id="9" name="Slide Number Placeholder 8"/>
          <p:cNvSpPr>
            <a:spLocks noGrp="1"/>
          </p:cNvSpPr>
          <p:nvPr>
            <p:ph type="sldNum" sz="quarter" idx="15"/>
          </p:nvPr>
        </p:nvSpPr>
        <p:spPr/>
        <p:txBody>
          <a:bodyPr/>
          <a:lstStyle/>
          <a:p>
            <a:fld id="{3437ADD8-9909-459E-A473-5740BFD0FD65}"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38657C4-B6CE-433F-AD2E-F59D35FC8C53}" type="datetimeFigureOut">
              <a:rPr lang="en-US" smtClean="0"/>
              <a:t>10/23/2014</a:t>
            </a:fld>
            <a:endParaRPr lang="en-US"/>
          </a:p>
        </p:txBody>
      </p:sp>
      <p:sp>
        <p:nvSpPr>
          <p:cNvPr id="9" name="Slide Number Placeholder 8"/>
          <p:cNvSpPr>
            <a:spLocks noGrp="1"/>
          </p:cNvSpPr>
          <p:nvPr>
            <p:ph type="sldNum" sz="quarter" idx="11"/>
          </p:nvPr>
        </p:nvSpPr>
        <p:spPr/>
        <p:txBody>
          <a:bodyPr/>
          <a:lstStyle/>
          <a:p>
            <a:fld id="{3437ADD8-9909-459E-A473-5740BFD0FD6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38657C4-B6CE-433F-AD2E-F59D35FC8C53}" type="datetimeFigureOut">
              <a:rPr lang="en-US" smtClean="0"/>
              <a:t>10/23/2014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437ADD8-9909-459E-A473-5740BFD0FD65}"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burnanenergyjournal.com/forms-of-energy-motion-heat-light-sound-2/#sound_unique" TargetMode="External"/><Relationship Id="rId3" Type="http://schemas.openxmlformats.org/officeDocument/2006/relationships/hyperlink" Target="http://burnanenergyjournal.com/forms-of-energy-motion-heat-light-sound-2/#nuclear_unique" TargetMode="External"/><Relationship Id="rId7" Type="http://schemas.openxmlformats.org/officeDocument/2006/relationships/hyperlink" Target="http://burnanenergyjournal.com/?p=197" TargetMode="External"/><Relationship Id="rId2" Type="http://schemas.openxmlformats.org/officeDocument/2006/relationships/hyperlink" Target="http://burnanenergyjournal.com/forms-of-energy-motion-heat-light-sound-2/#chemical_unique" TargetMode="External"/><Relationship Id="rId1" Type="http://schemas.openxmlformats.org/officeDocument/2006/relationships/slideLayout" Target="../slideLayouts/slideLayout1.xml"/><Relationship Id="rId6" Type="http://schemas.openxmlformats.org/officeDocument/2006/relationships/hyperlink" Target="http://burnanenergyjournal.com/forms-of-energy-motion-heat-light-sound-2/#motion_unique" TargetMode="External"/><Relationship Id="rId11" Type="http://schemas.openxmlformats.org/officeDocument/2006/relationships/hyperlink" Target="http://burnanenergyjournal.com/?p=139" TargetMode="External"/><Relationship Id="rId5" Type="http://schemas.openxmlformats.org/officeDocument/2006/relationships/hyperlink" Target="http://burnanenergyjournal.com/forms-of-energy-motion-heat-light-sound-2/#mechanical_unique" TargetMode="External"/><Relationship Id="rId10" Type="http://schemas.openxmlformats.org/officeDocument/2006/relationships/hyperlink" Target="http://burnanenergyjournal.com/forms-of-energy-motion-heat-light-sound-2/#electromagnetic_unique" TargetMode="External"/><Relationship Id="rId4" Type="http://schemas.openxmlformats.org/officeDocument/2006/relationships/hyperlink" Target="http://burnanenergyjournal.com/forms-of-energy-motion-heat-light-sound-2/#gravitational_unique" TargetMode="External"/><Relationship Id="rId9" Type="http://schemas.openxmlformats.org/officeDocument/2006/relationships/hyperlink" Target="http://burnanenergyjournal.com/forms-of-energy-motion-heat-light-sound-2/#thermal_unique"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burnanenergyjournal.com/?p=19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urnanenergyjournal.com/?p=19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burnanenergyjournal.com/wp-content/uploads/2011/07/Hydrangea.jpg" TargetMode="External"/><Relationship Id="rId1" Type="http://schemas.openxmlformats.org/officeDocument/2006/relationships/slideLayout" Target="../slideLayouts/slideLayout2.xml"/><Relationship Id="rId4" Type="http://schemas.openxmlformats.org/officeDocument/2006/relationships/hyperlink" Target="http://burnanenergyjournal.com/forms-of-energy-motion-heat-light-sound-2/#chemical_uniqu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burnanenergyjournal.com/forms-of-energy-motion-heat-light-sound-2/#chemical_uniqu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burnanenergyjournal.com/wp-content/uploads/2011/05/lightbulb.jpg" TargetMode="External"/><Relationship Id="rId1" Type="http://schemas.openxmlformats.org/officeDocument/2006/relationships/slideLayout" Target="../slideLayouts/slideLayout2.xml"/><Relationship Id="rId5" Type="http://schemas.openxmlformats.org/officeDocument/2006/relationships/hyperlink" Target="http://burnanenergyjournal.com/?p=139" TargetMode="External"/><Relationship Id="rId4" Type="http://schemas.openxmlformats.org/officeDocument/2006/relationships/hyperlink" Target="http://burnanenergyjournal.com/?p=197"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urnanenergyjournal.com/?p=13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urnanenergyjournal.com/forms-of-energy-motion-heat-light-sound-2/#thermal_unique" TargetMode="External"/><Relationship Id="rId2" Type="http://schemas.openxmlformats.org/officeDocument/2006/relationships/hyperlink" Target="http://burnanenergyjournal.com/?p=197/#atom_uniqu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urnanenergyjournal.com/forms-of-energy-motion-heat-light-sound-2/#electromagnetic_unique" TargetMode="External"/><Relationship Id="rId2" Type="http://schemas.openxmlformats.org/officeDocument/2006/relationships/hyperlink" Target="http://burnanenergyjournal.com/?p=197" TargetMode="External"/><Relationship Id="rId1" Type="http://schemas.openxmlformats.org/officeDocument/2006/relationships/slideLayout" Target="../slideLayouts/slideLayout2.xml"/><Relationship Id="rId4" Type="http://schemas.openxmlformats.org/officeDocument/2006/relationships/hyperlink" Target="http://burnanenergyjournal.com/forms-of-energy-motion-heat-light-sound-2/#thermal_uniqu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burnanenergyjournal.com/?p=19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burnanenergyjournal.com/wp-content/uploads/2011/07/gravitational-copy.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urnanenergyjournal.com/?p=384/#work_uniqu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burnanenergyjournal.com/wp-content/uploads/2011/07/basketballInMotion-copy.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0"/>
            <a:ext cx="6400800" cy="3352800"/>
          </a:xfrm>
        </p:spPr>
        <p:txBody>
          <a:bodyPr>
            <a:normAutofit fontScale="77500" lnSpcReduction="20000"/>
          </a:bodyPr>
          <a:lstStyle/>
          <a:p>
            <a:pPr algn="ctr"/>
            <a:r>
              <a:rPr lang="en-US" sz="3100" dirty="0" smtClean="0">
                <a:solidFill>
                  <a:srgbClr val="FF0000"/>
                </a:solidFill>
              </a:rPr>
              <a:t>Energy Forms</a:t>
            </a:r>
          </a:p>
          <a:p>
            <a:pPr algn="ctr"/>
            <a:endParaRPr lang="en-US" sz="2100" dirty="0" smtClean="0">
              <a:solidFill>
                <a:srgbClr val="FF0000"/>
              </a:solidFill>
            </a:endParaRPr>
          </a:p>
          <a:p>
            <a:pPr algn="ctr" fontAlgn="base"/>
            <a:r>
              <a:rPr lang="en-US" dirty="0" smtClean="0"/>
              <a:t>Energy comes in two basic forms: </a:t>
            </a:r>
            <a:endParaRPr lang="en-US" dirty="0" smtClean="0"/>
          </a:p>
          <a:p>
            <a:pPr algn="ctr" fontAlgn="base"/>
            <a:endParaRPr lang="en-US" dirty="0" smtClean="0"/>
          </a:p>
          <a:p>
            <a:pPr marL="493776" indent="-457200" fontAlgn="base"/>
            <a:r>
              <a:rPr lang="en-US" b="1" dirty="0" smtClean="0"/>
              <a:t>1. Potential </a:t>
            </a:r>
            <a:r>
              <a:rPr lang="en-US" b="1" dirty="0" smtClean="0"/>
              <a:t>Energy</a:t>
            </a:r>
            <a:r>
              <a:rPr lang="en-US" dirty="0" smtClean="0"/>
              <a:t> is any type of stored energy; it isn’t shown through movement. Potential energy can be </a:t>
            </a:r>
            <a:r>
              <a:rPr lang="en-US" b="1" dirty="0" smtClean="0">
                <a:hlinkClick r:id="rId2"/>
              </a:rPr>
              <a:t>chemical</a:t>
            </a:r>
            <a:r>
              <a:rPr lang="en-US" dirty="0" smtClean="0"/>
              <a:t>, </a:t>
            </a:r>
            <a:r>
              <a:rPr lang="en-US" b="1" dirty="0" smtClean="0">
                <a:solidFill>
                  <a:srgbClr val="FF0000"/>
                </a:solidFill>
                <a:hlinkClick r:id="rId3"/>
              </a:rPr>
              <a:t>nuclea</a:t>
            </a:r>
            <a:r>
              <a:rPr lang="en-US" b="1" dirty="0" smtClean="0">
                <a:hlinkClick r:id="rId3"/>
              </a:rPr>
              <a:t>r</a:t>
            </a:r>
            <a:r>
              <a:rPr lang="en-US" dirty="0" smtClean="0"/>
              <a:t>, </a:t>
            </a:r>
            <a:r>
              <a:rPr lang="en-US" b="1" dirty="0" smtClean="0">
                <a:hlinkClick r:id="rId4"/>
              </a:rPr>
              <a:t>gravitational</a:t>
            </a:r>
            <a:r>
              <a:rPr lang="en-US" dirty="0" smtClean="0"/>
              <a:t>, or </a:t>
            </a:r>
            <a:r>
              <a:rPr lang="en-US" b="1" dirty="0" smtClean="0">
                <a:hlinkClick r:id="rId5"/>
              </a:rPr>
              <a:t>mechanical</a:t>
            </a:r>
            <a:r>
              <a:rPr lang="en-US" dirty="0" smtClean="0"/>
              <a:t>.</a:t>
            </a:r>
          </a:p>
          <a:p>
            <a:pPr marL="493776" indent="-457200" fontAlgn="base">
              <a:buAutoNum type="arabicPeriod"/>
            </a:pPr>
            <a:endParaRPr lang="en-US" dirty="0" smtClean="0"/>
          </a:p>
          <a:p>
            <a:pPr fontAlgn="base"/>
            <a:r>
              <a:rPr lang="en-US" b="1" dirty="0" smtClean="0"/>
              <a:t>2. Kinetic </a:t>
            </a:r>
            <a:r>
              <a:rPr lang="en-US" b="1" dirty="0" smtClean="0"/>
              <a:t>Energy</a:t>
            </a:r>
            <a:r>
              <a:rPr lang="en-US" dirty="0" smtClean="0"/>
              <a:t> is the energy of movements: the </a:t>
            </a:r>
            <a:r>
              <a:rPr lang="en-US" b="1" dirty="0" smtClean="0">
                <a:hlinkClick r:id="rId6"/>
              </a:rPr>
              <a:t>motion</a:t>
            </a:r>
            <a:r>
              <a:rPr lang="en-US" dirty="0" smtClean="0"/>
              <a:t> of objects (from people to planets), the vibrations of </a:t>
            </a:r>
            <a:r>
              <a:rPr lang="en-US" b="1" dirty="0" smtClean="0">
                <a:hlinkClick r:id="rId7"/>
              </a:rPr>
              <a:t>atoms</a:t>
            </a:r>
            <a:r>
              <a:rPr lang="en-US" dirty="0" smtClean="0"/>
              <a:t> by </a:t>
            </a:r>
            <a:r>
              <a:rPr lang="en-US" b="1" dirty="0" smtClean="0">
                <a:hlinkClick r:id="rId8"/>
              </a:rPr>
              <a:t>sound waves</a:t>
            </a:r>
            <a:r>
              <a:rPr lang="en-US" dirty="0" smtClean="0"/>
              <a:t> </a:t>
            </a:r>
            <a:r>
              <a:rPr lang="en-US" dirty="0" smtClean="0"/>
              <a:t>or in</a:t>
            </a:r>
            <a:r>
              <a:rPr lang="en-US" dirty="0" smtClean="0"/>
              <a:t> </a:t>
            </a:r>
            <a:r>
              <a:rPr lang="en-US" b="1" dirty="0" smtClean="0">
                <a:hlinkClick r:id="rId9"/>
              </a:rPr>
              <a:t>thermal</a:t>
            </a:r>
            <a:r>
              <a:rPr lang="en-US" dirty="0" smtClean="0"/>
              <a:t> energy (heat), the </a:t>
            </a:r>
            <a:r>
              <a:rPr lang="en-US" b="1" dirty="0" smtClean="0">
                <a:hlinkClick r:id="rId10"/>
              </a:rPr>
              <a:t>electromagnetic</a:t>
            </a:r>
            <a:r>
              <a:rPr lang="en-US" dirty="0" smtClean="0"/>
              <a:t> energy of the movements of light waves, and the motion of electrons in </a:t>
            </a:r>
            <a:r>
              <a:rPr lang="en-US" b="1" dirty="0" smtClean="0">
                <a:hlinkClick r:id="rId11"/>
              </a:rPr>
              <a:t>electricity</a:t>
            </a:r>
            <a:r>
              <a:rPr lang="en-US" dirty="0" smtClean="0"/>
              <a:t>.</a:t>
            </a:r>
          </a:p>
          <a:p>
            <a:pPr algn="ctr"/>
            <a:endParaRPr lang="en-US" dirty="0">
              <a:solidFill>
                <a:srgbClr val="FF0000"/>
              </a:solidFill>
            </a:endParaRPr>
          </a:p>
        </p:txBody>
      </p:sp>
      <p:sp>
        <p:nvSpPr>
          <p:cNvPr id="2" name="Title 1"/>
          <p:cNvSpPr>
            <a:spLocks noGrp="1"/>
          </p:cNvSpPr>
          <p:nvPr>
            <p:ph type="ctrTitle"/>
          </p:nvPr>
        </p:nvSpPr>
        <p:spPr>
          <a:xfrm>
            <a:off x="762000" y="609600"/>
            <a:ext cx="7772400" cy="1470025"/>
          </a:xfrm>
        </p:spPr>
        <p:txBody>
          <a:bodyPr/>
          <a:lstStyle/>
          <a:p>
            <a:r>
              <a:rPr lang="en-US" dirty="0" smtClean="0"/>
              <a:t>Energy Resources and Consumption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fontAlgn="base"/>
            <a:r>
              <a:rPr lang="en-US" dirty="0" smtClean="0"/>
              <a:t>Heat </a:t>
            </a:r>
            <a:r>
              <a:rPr lang="en-US" dirty="0" smtClean="0"/>
              <a:t>and thermal energy are directly related to temperature. We can’t see individual </a:t>
            </a:r>
            <a:r>
              <a:rPr lang="en-US" b="1" dirty="0" smtClean="0">
                <a:hlinkClick r:id="rId2"/>
              </a:rPr>
              <a:t>atoms</a:t>
            </a:r>
            <a:r>
              <a:rPr lang="en-US" dirty="0" smtClean="0"/>
              <a:t> vibrating, but we can feel their kinetic energies as temperature, which is a reflection of the energy with which atoms vibrate. When there’s a difference between the temperature of the environment and a system within it, thermal energy is transferred between them as heat.</a:t>
            </a:r>
          </a:p>
          <a:p>
            <a:pPr fontAlgn="base"/>
            <a:r>
              <a:rPr lang="en-US" dirty="0" smtClean="0"/>
              <a:t>A hot cup of tea in a cool room loses some of its thermal energy as heat flows from the tea to the room. The atoms in the hot tea slow their vibrating as the tea loses heat, and over a few hours the tea cools to the same temperature as the room. At the same time, the room gains the lost thermal energy from the tea, but because the room is much larger than the tea, the temperature of the room increases by so little a person wouldn’t notice it</a:t>
            </a:r>
            <a:r>
              <a:rPr lang="en-US" dirty="0" smtClean="0"/>
              <a:t>.</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b="1" dirty="0" smtClean="0"/>
              <a:t>THERMAL ENERGY AND TEMPERATURE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fontAlgn="base"/>
            <a:r>
              <a:rPr lang="en-US" dirty="0" smtClean="0"/>
              <a:t>Sound </a:t>
            </a:r>
            <a:r>
              <a:rPr lang="en-US" dirty="0" smtClean="0"/>
              <a:t>waves are made through the transmitted vibration of </a:t>
            </a:r>
            <a:r>
              <a:rPr lang="en-US" b="1" dirty="0" smtClean="0">
                <a:hlinkClick r:id="rId2"/>
              </a:rPr>
              <a:t>atoms</a:t>
            </a:r>
            <a:r>
              <a:rPr lang="en-US" dirty="0" smtClean="0"/>
              <a:t> in bulk — though atoms can also vibrate through heat — and sound can travel by the motion of atoms regardless of whether they are in liquid, solid, or gaseous states. Sound cannot travel in a vacuum because a vacuum has no atoms to transmit the vibration.</a:t>
            </a:r>
          </a:p>
          <a:p>
            <a:pPr fontAlgn="base"/>
            <a:r>
              <a:rPr lang="en-US" dirty="0" smtClean="0"/>
              <a:t>Solids, liquids, and gases transmit sounds as waves, but the atoms that pass along the sound don’t travel (unlike the photons in light). The sound wave travels between atoms, like people passing along a “wave” in a sports stadium. Sounds have different </a:t>
            </a:r>
            <a:r>
              <a:rPr lang="en-US" i="1" dirty="0" smtClean="0"/>
              <a:t>frequencies</a:t>
            </a:r>
            <a:r>
              <a:rPr lang="en-US" dirty="0" smtClean="0"/>
              <a:t> and </a:t>
            </a:r>
            <a:r>
              <a:rPr lang="en-US" i="1" dirty="0" smtClean="0"/>
              <a:t>wavelengths</a:t>
            </a:r>
            <a:r>
              <a:rPr lang="en-US" dirty="0" smtClean="0"/>
              <a:t> (related to pitch) and different </a:t>
            </a:r>
            <a:r>
              <a:rPr lang="en-US" i="1" dirty="0" smtClean="0"/>
              <a:t>magnitudes</a:t>
            </a:r>
            <a:r>
              <a:rPr lang="en-US" dirty="0" smtClean="0"/>
              <a:t> (related to how loud).</a:t>
            </a:r>
          </a:p>
          <a:p>
            <a:pPr fontAlgn="base"/>
            <a:r>
              <a:rPr lang="en-US" dirty="0" smtClean="0"/>
              <a:t>Even though </a:t>
            </a:r>
            <a:r>
              <a:rPr lang="en-US" i="1" dirty="0" smtClean="0"/>
              <a:t>radio waves</a:t>
            </a:r>
            <a:r>
              <a:rPr lang="en-US" dirty="0" smtClean="0"/>
              <a:t> can transmit information about sound, they are a completely different kind of energy, called </a:t>
            </a:r>
            <a:r>
              <a:rPr lang="en-US" i="1" dirty="0" smtClean="0"/>
              <a:t>electromagnetic</a:t>
            </a:r>
            <a:r>
              <a:rPr lang="en-US" dirty="0" smtClean="0"/>
              <a:t>.</a:t>
            </a:r>
          </a:p>
          <a:p>
            <a:pPr fontAlgn="base">
              <a:buNone/>
            </a:pP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sz="4400" b="1" dirty="0" smtClean="0">
                <a:latin typeface="Algerian" pitchFamily="82" charset="0"/>
              </a:rPr>
              <a:t>SOUND ENERGY</a:t>
            </a: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ELECTROMAGNETIC RADIATION</a:t>
            </a:r>
            <a:r>
              <a:rPr lang="en-US" dirty="0" smtClean="0"/>
              <a:t/>
            </a:r>
            <a:br>
              <a:rPr lang="en-US" dirty="0" smtClean="0"/>
            </a:br>
            <a:endParaRPr lang="en-US" dirty="0"/>
          </a:p>
        </p:txBody>
      </p:sp>
      <p:pic>
        <p:nvPicPr>
          <p:cNvPr id="4" name="Content Placeholder 3" descr="http://burnanenergyjournal.com/wp-content/uploads/2011/07/Hydrangea.jpg">
            <a:hlinkClick r:id="rId2"/>
          </p:cNvPr>
          <p:cNvPicPr>
            <a:picLocks noGrp="1"/>
          </p:cNvPicPr>
          <p:nvPr>
            <p:ph idx="1"/>
          </p:nvPr>
        </p:nvPicPr>
        <p:blipFill>
          <a:blip r:embed="rId3" cstate="print"/>
          <a:srcRect/>
          <a:stretch>
            <a:fillRect/>
          </a:stretch>
        </p:blipFill>
        <p:spPr bwMode="auto">
          <a:xfrm>
            <a:off x="762000" y="990600"/>
            <a:ext cx="3251200" cy="2438400"/>
          </a:xfrm>
          <a:prstGeom prst="rect">
            <a:avLst/>
          </a:prstGeom>
          <a:noFill/>
          <a:ln w="9525">
            <a:noFill/>
            <a:miter lim="800000"/>
            <a:headEnd/>
            <a:tailEnd/>
          </a:ln>
        </p:spPr>
      </p:pic>
      <p:sp>
        <p:nvSpPr>
          <p:cNvPr id="1025" name="Rectangle 1"/>
          <p:cNvSpPr>
            <a:spLocks noChangeArrowheads="1"/>
          </p:cNvSpPr>
          <p:nvPr/>
        </p:nvSpPr>
        <p:spPr bwMode="auto">
          <a:xfrm>
            <a:off x="0" y="3700645"/>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52525"/>
                </a:solidFill>
                <a:effectLst/>
                <a:latin typeface="ArialNarrow"/>
                <a:ea typeface="Times New Roman" pitchFamily="18" charset="0"/>
                <a:cs typeface="Times New Roman" pitchFamily="18" charset="0"/>
              </a:rPr>
              <a:t>Electromagnetic energy is the same as radiation or light energy. This type of kinetic energy can take the form of visible light waves, like the light from a candle or a light bulb, or invisible waves, like radio waves, microwaves, x-rays and gamma rays. Radiation </a:t>
            </a:r>
            <a:r>
              <a:rPr kumimoji="0" lang="en-US" sz="1600" b="0" i="0" u="none" strike="noStrike" cap="none" normalizeH="0" baseline="0" dirty="0" smtClean="0">
                <a:ln>
                  <a:noFill/>
                </a:ln>
                <a:solidFill>
                  <a:srgbClr val="252525"/>
                </a:solidFill>
                <a:effectLst/>
                <a:latin typeface="Calibri"/>
                <a:ea typeface="Times New Roman" pitchFamily="18" charset="0"/>
                <a:cs typeface="Times New Roman" pitchFamily="18" charset="0"/>
              </a:rPr>
              <a:t>—</a:t>
            </a:r>
            <a:r>
              <a:rPr kumimoji="0" lang="en-US" sz="1600" b="0" i="0" u="none" strike="noStrike" cap="none" normalizeH="0" baseline="0" dirty="0" smtClean="0">
                <a:ln>
                  <a:noFill/>
                </a:ln>
                <a:solidFill>
                  <a:srgbClr val="252525"/>
                </a:solidFill>
                <a:effectLst/>
                <a:latin typeface="ArialNarrow"/>
                <a:ea typeface="Times New Roman" pitchFamily="18" charset="0"/>
                <a:cs typeface="Times New Roman" pitchFamily="18" charset="0"/>
              </a:rPr>
              <a:t> whether it</a:t>
            </a:r>
            <a:r>
              <a:rPr kumimoji="0" lang="en-US" sz="1600" b="0" i="0" u="none" strike="noStrike" cap="none" normalizeH="0" baseline="0" dirty="0" smtClean="0">
                <a:ln>
                  <a:noFill/>
                </a:ln>
                <a:solidFill>
                  <a:srgbClr val="252525"/>
                </a:solidFill>
                <a:effectLst/>
                <a:latin typeface="Calibri"/>
                <a:ea typeface="Times New Roman" pitchFamily="18" charset="0"/>
                <a:cs typeface="Times New Roman" pitchFamily="18" charset="0"/>
              </a:rPr>
              <a:t>’</a:t>
            </a:r>
            <a:r>
              <a:rPr kumimoji="0" lang="en-US" sz="1600" b="0" i="0" u="none" strike="noStrike" cap="none" normalizeH="0" baseline="0" dirty="0" smtClean="0">
                <a:ln>
                  <a:noFill/>
                </a:ln>
                <a:solidFill>
                  <a:srgbClr val="252525"/>
                </a:solidFill>
                <a:effectLst/>
                <a:latin typeface="ArialNarrow"/>
                <a:ea typeface="Times New Roman" pitchFamily="18" charset="0"/>
                <a:cs typeface="Times New Roman" pitchFamily="18" charset="0"/>
              </a:rPr>
              <a:t>s coming from a candle or nuclear fission of uranium </a:t>
            </a:r>
            <a:r>
              <a:rPr kumimoji="0" lang="en-US" sz="1600" b="0" i="0" u="none" strike="noStrike" cap="none" normalizeH="0" baseline="0" dirty="0" smtClean="0">
                <a:ln>
                  <a:noFill/>
                </a:ln>
                <a:solidFill>
                  <a:srgbClr val="252525"/>
                </a:solidFill>
                <a:effectLst/>
                <a:latin typeface="Calibri"/>
                <a:ea typeface="Times New Roman" pitchFamily="18" charset="0"/>
                <a:cs typeface="Times New Roman" pitchFamily="18" charset="0"/>
              </a:rPr>
              <a:t>—</a:t>
            </a:r>
            <a:r>
              <a:rPr kumimoji="0" lang="en-US" sz="1600" b="0" i="0" u="none" strike="noStrike" cap="none" normalizeH="0" baseline="0" dirty="0" smtClean="0">
                <a:ln>
                  <a:noFill/>
                </a:ln>
                <a:solidFill>
                  <a:srgbClr val="252525"/>
                </a:solidFill>
                <a:effectLst/>
                <a:latin typeface="ArialNarrow"/>
                <a:ea typeface="Times New Roman" pitchFamily="18" charset="0"/>
                <a:cs typeface="Times New Roman" pitchFamily="18" charset="0"/>
              </a:rPr>
              <a:t> can travel in a vacuum, and physicists like to think of electromagnetic radiation as divided into tiny energy packets called</a:t>
            </a:r>
            <a:r>
              <a:rPr kumimoji="0" lang="en-US" sz="1600" b="0" i="0" u="none" strike="noStrike" cap="none" normalizeH="0" baseline="0" dirty="0" smtClean="0">
                <a:ln>
                  <a:noFill/>
                </a:ln>
                <a:solidFill>
                  <a:srgbClr val="252525"/>
                </a:solidFill>
                <a:effectLst/>
                <a:latin typeface="Calibri"/>
                <a:ea typeface="Times New Roman" pitchFamily="18" charset="0"/>
                <a:cs typeface="Times New Roman" pitchFamily="18" charset="0"/>
              </a:rPr>
              <a:t> </a:t>
            </a:r>
            <a:r>
              <a:rPr kumimoji="0" lang="en-US" sz="1600" b="0" i="1" u="none" strike="noStrike" cap="none" normalizeH="0" baseline="0" dirty="0" smtClean="0">
                <a:ln>
                  <a:noFill/>
                </a:ln>
                <a:solidFill>
                  <a:srgbClr val="252525"/>
                </a:solidFill>
                <a:effectLst/>
                <a:latin typeface="inherit"/>
                <a:ea typeface="Times New Roman" pitchFamily="18" charset="0"/>
                <a:cs typeface="Times New Roman" pitchFamily="18" charset="0"/>
              </a:rPr>
              <a:t>photons</a:t>
            </a:r>
            <a:r>
              <a:rPr kumimoji="0" lang="en-US" sz="1600" b="0" i="0" u="none" strike="noStrike" cap="none" normalizeH="0" baseline="0" dirty="0" smtClean="0">
                <a:ln>
                  <a:noFill/>
                </a:ln>
                <a:solidFill>
                  <a:srgbClr val="252525"/>
                </a:solidFill>
                <a:effectLst/>
                <a:latin typeface="ArialNarrow"/>
                <a:ea typeface="Times New Roman" pitchFamily="18" charset="0"/>
                <a:cs typeface="Times New Roman" pitchFamily="18" charset="0"/>
              </a:rPr>
              <a:t>. Each photon has a characteristic frequency, wavelength, and energy, but all photons travel at the same speed, the speed of light, or nearly 1 billion feet per second.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52525"/>
                </a:solidFill>
                <a:effectLst/>
                <a:latin typeface="ArialNarrow"/>
                <a:ea typeface="Times New Roman" pitchFamily="18" charset="0"/>
                <a:cs typeface="Times New Roman" pitchFamily="18" charset="0"/>
              </a:rPr>
              <a:t>Electromagnetic energy can be converted to stored</a:t>
            </a:r>
            <a:r>
              <a:rPr kumimoji="0" lang="en-US" sz="1600" b="0" i="0" u="none" strike="noStrike" cap="none" normalizeH="0" baseline="0" dirty="0" smtClean="0">
                <a:ln>
                  <a:noFill/>
                </a:ln>
                <a:solidFill>
                  <a:srgbClr val="252525"/>
                </a:solidFill>
                <a:effectLst/>
                <a:latin typeface="Calibri"/>
                <a:ea typeface="Times New Roman" pitchFamily="18" charset="0"/>
                <a:cs typeface="Times New Roman" pitchFamily="18" charset="0"/>
              </a:rPr>
              <a:t> </a:t>
            </a:r>
            <a:r>
              <a:rPr kumimoji="0" lang="en-US" sz="1600" b="1" i="0" u="none" strike="noStrike" cap="none" normalizeH="0" baseline="0" dirty="0" smtClean="0">
                <a:ln>
                  <a:noFill/>
                </a:ln>
                <a:solidFill>
                  <a:srgbClr val="F98424"/>
                </a:solidFill>
                <a:effectLst/>
                <a:latin typeface="inherit"/>
                <a:ea typeface="Times New Roman" pitchFamily="18" charset="0"/>
                <a:cs typeface="Times New Roman" pitchFamily="18" charset="0"/>
                <a:hlinkClick r:id="rId4"/>
              </a:rPr>
              <a:t>chemical energy</a:t>
            </a:r>
            <a:r>
              <a:rPr kumimoji="0" lang="en-US" sz="1600" b="0" i="0" u="none" strike="noStrike" cap="none" normalizeH="0" baseline="0" dirty="0" smtClean="0">
                <a:ln>
                  <a:noFill/>
                </a:ln>
                <a:solidFill>
                  <a:srgbClr val="252525"/>
                </a:solidFill>
                <a:effectLst/>
                <a:latin typeface="Calibri"/>
                <a:ea typeface="Times New Roman" pitchFamily="18" charset="0"/>
                <a:cs typeface="Times New Roman" pitchFamily="18" charset="0"/>
              </a:rPr>
              <a:t> </a:t>
            </a:r>
            <a:r>
              <a:rPr kumimoji="0" lang="en-US" sz="1600" b="0" i="0" u="none" strike="noStrike" cap="none" normalizeH="0" baseline="0" dirty="0" smtClean="0">
                <a:ln>
                  <a:noFill/>
                </a:ln>
                <a:solidFill>
                  <a:srgbClr val="252525"/>
                </a:solidFill>
                <a:effectLst/>
                <a:latin typeface="ArialNarrow"/>
                <a:ea typeface="Times New Roman" pitchFamily="18" charset="0"/>
                <a:cs typeface="Times New Roman" pitchFamily="18" charset="0"/>
              </a:rPr>
              <a:t>by plants during</a:t>
            </a:r>
            <a:r>
              <a:rPr kumimoji="0" lang="en-US" sz="1600" b="0" i="0" u="none" strike="noStrike" cap="none" normalizeH="0" baseline="0" dirty="0" smtClean="0">
                <a:ln>
                  <a:noFill/>
                </a:ln>
                <a:solidFill>
                  <a:srgbClr val="252525"/>
                </a:solidFill>
                <a:effectLst/>
                <a:latin typeface="Calibri"/>
                <a:ea typeface="Times New Roman" pitchFamily="18" charset="0"/>
                <a:cs typeface="Times New Roman" pitchFamily="18" charset="0"/>
              </a:rPr>
              <a:t> </a:t>
            </a:r>
            <a:r>
              <a:rPr kumimoji="0" lang="en-US" sz="1600" b="0" i="1" u="none" strike="noStrike" cap="none" normalizeH="0" baseline="0" dirty="0" smtClean="0">
                <a:ln>
                  <a:noFill/>
                </a:ln>
                <a:solidFill>
                  <a:srgbClr val="252525"/>
                </a:solidFill>
                <a:effectLst/>
                <a:latin typeface="inherit"/>
                <a:ea typeface="Times New Roman" pitchFamily="18" charset="0"/>
                <a:cs typeface="Times New Roman" pitchFamily="18" charset="0"/>
              </a:rPr>
              <a:t>photosynthesis</a:t>
            </a:r>
            <a:r>
              <a:rPr kumimoji="0" lang="en-US" sz="1600" b="0" i="0" u="none" strike="noStrike" cap="none" normalizeH="0" baseline="0" dirty="0" smtClean="0">
                <a:ln>
                  <a:noFill/>
                </a:ln>
                <a:solidFill>
                  <a:srgbClr val="252525"/>
                </a:solidFill>
                <a:effectLst/>
                <a:latin typeface="ArialNarrow"/>
                <a:ea typeface="Times New Roman" pitchFamily="18" charset="0"/>
                <a:cs typeface="Times New Roman" pitchFamily="18" charset="0"/>
              </a:rPr>
              <a:t>, the process by which plants, algae, and some other small organisms use the sun</a:t>
            </a:r>
            <a:r>
              <a:rPr kumimoji="0" lang="en-US" sz="1600" b="0" i="0" u="none" strike="noStrike" cap="none" normalizeH="0" baseline="0" dirty="0" smtClean="0">
                <a:ln>
                  <a:noFill/>
                </a:ln>
                <a:solidFill>
                  <a:srgbClr val="252525"/>
                </a:solidFill>
                <a:effectLst/>
                <a:latin typeface="Calibri"/>
                <a:ea typeface="Times New Roman" pitchFamily="18" charset="0"/>
                <a:cs typeface="Times New Roman" pitchFamily="18" charset="0"/>
              </a:rPr>
              <a:t>’</a:t>
            </a:r>
            <a:r>
              <a:rPr kumimoji="0" lang="en-US" sz="1600" b="0" i="0" u="none" strike="noStrike" cap="none" normalizeH="0" baseline="0" dirty="0" smtClean="0">
                <a:ln>
                  <a:noFill/>
                </a:ln>
                <a:solidFill>
                  <a:srgbClr val="252525"/>
                </a:solidFill>
                <a:effectLst/>
                <a:latin typeface="ArialNarrow"/>
                <a:ea typeface="Times New Roman" pitchFamily="18" charset="0"/>
                <a:cs typeface="Times New Roman" pitchFamily="18" charset="0"/>
              </a:rPr>
              <a:t>s electromagnetic radiation to turn carbon dioxide gas into sugar and carbohydrates</a:t>
            </a:r>
            <a:r>
              <a:rPr kumimoji="0" lang="en-US" sz="1000" b="0" i="0" u="none" strike="noStrike" cap="none" normalizeH="0" baseline="0" dirty="0" smtClean="0">
                <a:ln>
                  <a:noFill/>
                </a:ln>
                <a:solidFill>
                  <a:srgbClr val="252525"/>
                </a:solidFill>
                <a:effectLst/>
                <a:latin typeface="ArialNarrow"/>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800" dirty="0" smtClean="0">
                <a:solidFill>
                  <a:srgbClr val="252525"/>
                </a:solidFill>
                <a:latin typeface="ArialNarrow"/>
                <a:ea typeface="Times New Roman" pitchFamily="18" charset="0"/>
                <a:cs typeface="Times New Roman" pitchFamily="18" charset="0"/>
              </a:rPr>
              <a:t>Electromagnetic energy can be converted to stored</a:t>
            </a:r>
            <a:r>
              <a:rPr lang="en-US" sz="2800" dirty="0" smtClean="0">
                <a:solidFill>
                  <a:srgbClr val="252525"/>
                </a:solidFill>
                <a:latin typeface="Calibri"/>
                <a:ea typeface="Times New Roman" pitchFamily="18" charset="0"/>
                <a:cs typeface="Times New Roman" pitchFamily="18" charset="0"/>
              </a:rPr>
              <a:t> </a:t>
            </a:r>
            <a:r>
              <a:rPr lang="en-US" sz="2800" b="1" dirty="0" smtClean="0">
                <a:solidFill>
                  <a:srgbClr val="F98424"/>
                </a:solidFill>
                <a:latin typeface="inherit"/>
                <a:ea typeface="Times New Roman" pitchFamily="18" charset="0"/>
                <a:cs typeface="Times New Roman" pitchFamily="18" charset="0"/>
                <a:hlinkClick r:id="rId2"/>
              </a:rPr>
              <a:t>chemical energy</a:t>
            </a:r>
            <a:r>
              <a:rPr lang="en-US" sz="2800" dirty="0" smtClean="0">
                <a:solidFill>
                  <a:srgbClr val="252525"/>
                </a:solidFill>
                <a:latin typeface="Calibri"/>
                <a:ea typeface="Times New Roman" pitchFamily="18" charset="0"/>
                <a:cs typeface="Times New Roman" pitchFamily="18" charset="0"/>
              </a:rPr>
              <a:t> </a:t>
            </a:r>
            <a:r>
              <a:rPr lang="en-US" sz="2800" dirty="0" smtClean="0">
                <a:solidFill>
                  <a:srgbClr val="252525"/>
                </a:solidFill>
                <a:latin typeface="ArialNarrow"/>
                <a:ea typeface="Times New Roman" pitchFamily="18" charset="0"/>
                <a:cs typeface="Times New Roman" pitchFamily="18" charset="0"/>
              </a:rPr>
              <a:t>by plants during</a:t>
            </a:r>
            <a:r>
              <a:rPr lang="en-US" sz="2800" dirty="0" smtClean="0">
                <a:solidFill>
                  <a:srgbClr val="252525"/>
                </a:solidFill>
                <a:latin typeface="Calibri"/>
                <a:ea typeface="Times New Roman" pitchFamily="18" charset="0"/>
                <a:cs typeface="Times New Roman" pitchFamily="18" charset="0"/>
              </a:rPr>
              <a:t> </a:t>
            </a:r>
            <a:r>
              <a:rPr lang="en-US" sz="2800" i="1" dirty="0" smtClean="0">
                <a:solidFill>
                  <a:srgbClr val="252525"/>
                </a:solidFill>
                <a:latin typeface="inherit"/>
                <a:ea typeface="Times New Roman" pitchFamily="18" charset="0"/>
                <a:cs typeface="Times New Roman" pitchFamily="18" charset="0"/>
              </a:rPr>
              <a:t>photosynthesis</a:t>
            </a:r>
            <a:r>
              <a:rPr lang="en-US" sz="2800" dirty="0" smtClean="0">
                <a:solidFill>
                  <a:srgbClr val="252525"/>
                </a:solidFill>
                <a:latin typeface="ArialNarrow"/>
                <a:ea typeface="Times New Roman" pitchFamily="18" charset="0"/>
                <a:cs typeface="Times New Roman" pitchFamily="18" charset="0"/>
              </a:rPr>
              <a:t>, the process by which plants, algae, and some other small organisms use the sun</a:t>
            </a:r>
            <a:r>
              <a:rPr lang="en-US" sz="2800" dirty="0" smtClean="0">
                <a:solidFill>
                  <a:srgbClr val="252525"/>
                </a:solidFill>
                <a:latin typeface="Calibri"/>
                <a:ea typeface="Times New Roman" pitchFamily="18" charset="0"/>
                <a:cs typeface="Times New Roman" pitchFamily="18" charset="0"/>
              </a:rPr>
              <a:t>’</a:t>
            </a:r>
            <a:r>
              <a:rPr lang="en-US" sz="2800" dirty="0" smtClean="0">
                <a:solidFill>
                  <a:srgbClr val="252525"/>
                </a:solidFill>
                <a:latin typeface="ArialNarrow"/>
                <a:ea typeface="Times New Roman" pitchFamily="18" charset="0"/>
                <a:cs typeface="Times New Roman" pitchFamily="18" charset="0"/>
              </a:rPr>
              <a:t>s electromagnetic radiation to turn carbon dioxide gas into sugar and carbohydrates</a:t>
            </a:r>
            <a:r>
              <a:rPr lang="en-US" sz="1400" dirty="0" smtClean="0">
                <a:solidFill>
                  <a:srgbClr val="252525"/>
                </a:solidFill>
                <a:latin typeface="ArialNarrow"/>
                <a:ea typeface="Times New Roman" pitchFamily="18" charset="0"/>
                <a:cs typeface="Times New Roman" pitchFamily="18" charset="0"/>
              </a:rPr>
              <a:t>.</a:t>
            </a:r>
            <a:endParaRPr lang="en-US" sz="3200" dirty="0" smtClean="0">
              <a:latin typeface="Arial" pitchFamily="34" charset="0"/>
              <a:cs typeface="Arial"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28600"/>
            <a:ext cx="8229600" cy="1219200"/>
          </a:xfrm>
        </p:spPr>
        <p:txBody>
          <a:bodyPr>
            <a:normAutofit/>
          </a:bodyPr>
          <a:lstStyle/>
          <a:p>
            <a:pPr algn="ctr"/>
            <a:r>
              <a:rPr lang="en-US" sz="5400" dirty="0" smtClean="0">
                <a:latin typeface="Algerian" pitchFamily="82" charset="0"/>
              </a:rPr>
              <a:t>Electric energy </a:t>
            </a:r>
            <a:endParaRPr lang="en-US" sz="5400" dirty="0">
              <a:latin typeface="Algerian" pitchFamily="82" charset="0"/>
            </a:endParaRPr>
          </a:p>
        </p:txBody>
      </p:sp>
      <p:pic>
        <p:nvPicPr>
          <p:cNvPr id="4" name="Content Placeholder 3" descr="http://burnanenergyjournal.com/wp-content/uploads/2011/05/lightbulb-150x150.jpg">
            <a:hlinkClick r:id="rId2"/>
          </p:cNvPr>
          <p:cNvPicPr>
            <a:picLocks noGrp="1"/>
          </p:cNvPicPr>
          <p:nvPr>
            <p:ph idx="1"/>
          </p:nvPr>
        </p:nvPicPr>
        <p:blipFill>
          <a:blip r:embed="rId3" cstate="print"/>
          <a:srcRect/>
          <a:stretch>
            <a:fillRect/>
          </a:stretch>
        </p:blipFill>
        <p:spPr bwMode="auto">
          <a:xfrm>
            <a:off x="609600" y="1447800"/>
            <a:ext cx="2057400" cy="1809750"/>
          </a:xfrm>
          <a:prstGeom prst="rect">
            <a:avLst/>
          </a:prstGeom>
          <a:noFill/>
          <a:ln w="9525">
            <a:noFill/>
            <a:miter lim="800000"/>
            <a:headEnd/>
            <a:tailEnd/>
          </a:ln>
        </p:spPr>
      </p:pic>
      <p:sp>
        <p:nvSpPr>
          <p:cNvPr id="29697" name="Rectangle 1"/>
          <p:cNvSpPr>
            <a:spLocks noChangeArrowheads="1"/>
          </p:cNvSpPr>
          <p:nvPr/>
        </p:nvSpPr>
        <p:spPr bwMode="auto">
          <a:xfrm>
            <a:off x="0" y="3321159"/>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252525"/>
                </a:solidFill>
                <a:effectLst/>
                <a:latin typeface="ArialNarrow" charset="0"/>
                <a:ea typeface="Times New Roman" pitchFamily="18" charset="0"/>
                <a:cs typeface="Times New Roman" pitchFamily="18" charset="0"/>
              </a:rPr>
              <a:t>Electric energy is to the kinetic energy of moving electrons, the negatively-charged particles in</a:t>
            </a:r>
            <a:r>
              <a:rPr kumimoji="0" lang="en-US" sz="2800" b="0" i="0" u="none" strike="noStrike" cap="none" normalizeH="0" baseline="0" dirty="0" smtClean="0">
                <a:ln>
                  <a:noFill/>
                </a:ln>
                <a:solidFill>
                  <a:srgbClr val="252525"/>
                </a:solidFill>
                <a:effectLst/>
                <a:latin typeface="Calibri"/>
                <a:ea typeface="Times New Roman" pitchFamily="18" charset="0"/>
                <a:cs typeface="Times New Roman" pitchFamily="18" charset="0"/>
              </a:rPr>
              <a:t> </a:t>
            </a:r>
            <a:r>
              <a:rPr kumimoji="0" lang="en-US" sz="2800" b="1" i="0" u="none" strike="noStrike" cap="none" normalizeH="0" baseline="0" dirty="0" smtClean="0">
                <a:ln>
                  <a:noFill/>
                </a:ln>
                <a:solidFill>
                  <a:srgbClr val="F98424"/>
                </a:solidFill>
                <a:effectLst/>
                <a:latin typeface="inherit" charset="0"/>
                <a:ea typeface="Times New Roman" pitchFamily="18" charset="0"/>
                <a:cs typeface="Times New Roman" pitchFamily="18" charset="0"/>
                <a:hlinkClick r:id="rId4"/>
              </a:rPr>
              <a:t>atoms</a:t>
            </a:r>
            <a:r>
              <a:rPr kumimoji="0" lang="en-US" sz="2800" b="0" i="0" u="none" strike="noStrike" cap="none" normalizeH="0" baseline="0" dirty="0" smtClean="0">
                <a:ln>
                  <a:noFill/>
                </a:ln>
                <a:solidFill>
                  <a:srgbClr val="252525"/>
                </a:solidFill>
                <a:effectLst/>
                <a:latin typeface="ArialNarrow" charset="0"/>
                <a:ea typeface="Times New Roman" pitchFamily="18" charset="0"/>
                <a:cs typeface="Times New Roman" pitchFamily="18" charset="0"/>
              </a:rPr>
              <a:t>. For more information about electricity, see</a:t>
            </a:r>
            <a:r>
              <a:rPr kumimoji="0" lang="en-US" sz="2800" b="0" i="0" u="none" strike="noStrike" cap="none" normalizeH="0" baseline="0" dirty="0" smtClean="0">
                <a:ln>
                  <a:noFill/>
                </a:ln>
                <a:solidFill>
                  <a:srgbClr val="252525"/>
                </a:solidFill>
                <a:effectLst/>
                <a:latin typeface="Calibri"/>
                <a:ea typeface="Times New Roman" pitchFamily="18" charset="0"/>
                <a:cs typeface="Times New Roman" pitchFamily="18" charset="0"/>
              </a:rPr>
              <a:t> </a:t>
            </a:r>
            <a:r>
              <a:rPr kumimoji="0" lang="en-US" sz="2800" b="1" i="0" u="none" strike="noStrike" cap="none" normalizeH="0" baseline="0" dirty="0" smtClean="0">
                <a:ln>
                  <a:noFill/>
                </a:ln>
                <a:solidFill>
                  <a:srgbClr val="F98424"/>
                </a:solidFill>
                <a:effectLst/>
                <a:latin typeface="inherit" charset="0"/>
                <a:ea typeface="Times New Roman" pitchFamily="18" charset="0"/>
                <a:cs typeface="Times New Roman" pitchFamily="18" charset="0"/>
                <a:hlinkClick r:id="rId5"/>
              </a:rPr>
              <a:t>Basics of Electricity</a:t>
            </a:r>
            <a:r>
              <a:rPr kumimoji="0" lang="en-US" sz="2800" b="0" i="0" u="none" strike="noStrike" cap="none" normalizeH="0" baseline="0" dirty="0" smtClean="0">
                <a:ln>
                  <a:noFill/>
                </a:ln>
                <a:solidFill>
                  <a:srgbClr val="252525"/>
                </a:solidFill>
                <a:effectLst/>
                <a:latin typeface="ArialNarrow"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People </a:t>
            </a:r>
            <a:r>
              <a:rPr lang="en-US" dirty="0" smtClean="0"/>
              <a:t>always seem to consider Energy and Power to be the same. They even make the mistake of thinking ‘Energy and Power’ as synonyms. Well, one cannot even be blamed of finding a similarity between Energy and Power as they are interrelated.</a:t>
            </a:r>
          </a:p>
          <a:p>
            <a:r>
              <a:rPr lang="en-US" dirty="0" smtClean="0"/>
              <a:t>It is not that difficult to distinguish between Energy and power. While energy is the ability to do work, Power is its measurement, which calculates the time by which the energy has been used. Well, Energy is what one delivers and Power is the rate at which it is delivered.</a:t>
            </a:r>
          </a:p>
          <a:p>
            <a:r>
              <a:rPr lang="en-US" dirty="0" smtClean="0"/>
              <a:t>Energy is the capability to do something. For example, energy is used for moving the car or heating the home or lighting the night or even flying an </a:t>
            </a:r>
            <a:r>
              <a:rPr lang="en-US" dirty="0" err="1" smtClean="0"/>
              <a:t>aeroplane</a:t>
            </a:r>
            <a:r>
              <a:rPr lang="en-US" dirty="0" smtClean="0"/>
              <a:t>. The basic unit of Energy is Joule but normally it is termed in watt-hour or kilowatt-hour. Energy appears in many forms and is often expressed in multiple units.</a:t>
            </a:r>
          </a:p>
          <a:p>
            <a:endParaRPr lang="en-US" dirty="0"/>
          </a:p>
        </p:txBody>
      </p:sp>
      <p:sp>
        <p:nvSpPr>
          <p:cNvPr id="3" name="Title 2"/>
          <p:cNvSpPr>
            <a:spLocks noGrp="1"/>
          </p:cNvSpPr>
          <p:nvPr>
            <p:ph type="title"/>
          </p:nvPr>
        </p:nvSpPr>
        <p:spPr/>
        <p:txBody>
          <a:bodyPr>
            <a:normAutofit fontScale="90000"/>
          </a:bodyPr>
          <a:lstStyle/>
          <a:p>
            <a:pPr algn="ctr"/>
            <a:r>
              <a:rPr lang="en-US" b="1" u="sng" dirty="0" smtClean="0">
                <a:latin typeface="Algerian" pitchFamily="82" charset="0"/>
              </a:rPr>
              <a:t>What is the difference between energy and power?</a:t>
            </a:r>
            <a:endParaRPr lang="en-US" dirty="0" smtClean="0">
              <a:latin typeface="Algerian" pitchFamily="8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Coming to power, it is rate of Energy per unit of time. Power is the capacity of energy, which is being used. In more simple terms, power is defined as the rate of doing work. Power finds it use in mechanical applications, heat applications, electrical applications and several other areas.</a:t>
            </a:r>
          </a:p>
          <a:p>
            <a:r>
              <a:rPr lang="en-US" dirty="0" smtClean="0"/>
              <a:t>Let us see an example of a weight lifter to understand Energy and Power more precisely. Power is like the strength of a weight lifter and Energy is the measure of how long he can sustain the output of power. While energy is ‘joules’, power is ‘joules per second’. Well, in another words Power is ‘watt’ and Energy is ‘watt-hour</a:t>
            </a:r>
            <a:r>
              <a:rPr lang="en-US" dirty="0" smtClean="0"/>
              <a:t>’.</a:t>
            </a:r>
            <a:endParaRPr lang="en-US" dirty="0" smtClean="0"/>
          </a:p>
        </p:txBody>
      </p:sp>
      <p:sp>
        <p:nvSpPr>
          <p:cNvPr id="3" name="Title 2"/>
          <p:cNvSpPr>
            <a:spLocks noGrp="1"/>
          </p:cNvSpPr>
          <p:nvPr>
            <p:ph type="title"/>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smtClean="0"/>
              <a:t>Another difference is that energy can be stored whereas power cannot be stored. While energy comes with a time component, Power is an instantaneous quantity. Power cannot vary but remains constant. Meanwhile energy accumulates predictably.</a:t>
            </a:r>
          </a:p>
          <a:p>
            <a:r>
              <a:rPr lang="en-US" dirty="0" smtClean="0"/>
              <a:t>Energy changes form but power doesn’t change form. If something has to happen, Energy has to change form. But Power only measures how fast the change has happened; Power is the rate at which the energy has been converted every second.</a:t>
            </a:r>
            <a:endParaRPr lang="en-US" dirty="0" smtClean="0"/>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1374648"/>
          </a:xfrm>
        </p:spPr>
        <p:txBody>
          <a:bodyPr/>
          <a:lstStyle/>
          <a:p>
            <a:pPr>
              <a:buNone/>
            </a:pPr>
            <a:r>
              <a:rPr lang="en-US" dirty="0" smtClean="0"/>
              <a:t>`</a:t>
            </a:r>
            <a:endParaRPr lang="en-US" dirty="0"/>
          </a:p>
        </p:txBody>
      </p:sp>
      <p:sp>
        <p:nvSpPr>
          <p:cNvPr id="2" name="Title 1"/>
          <p:cNvSpPr>
            <a:spLocks noGrp="1"/>
          </p:cNvSpPr>
          <p:nvPr>
            <p:ph type="title"/>
          </p:nvPr>
        </p:nvSpPr>
        <p:spPr>
          <a:xfrm>
            <a:off x="502920" y="1905000"/>
            <a:ext cx="8183880" cy="4130040"/>
          </a:xfrm>
        </p:spPr>
        <p:txBody>
          <a:bodyPr>
            <a:normAutofit/>
          </a:bodyPr>
          <a:lstStyle/>
          <a:p>
            <a:r>
              <a:rPr lang="en-US" sz="2800" dirty="0" smtClean="0"/>
              <a:t>Each form of energy can be transformed into any of the other forms, but energy isn’t destroyed or created. Losses of energy can always be accounted for by small transformations to other types of energy, like sound and heat. Power plants convert potential energy or kinetic energy into </a:t>
            </a:r>
            <a:r>
              <a:rPr lang="en-US" sz="2800" b="1" dirty="0" smtClean="0">
                <a:hlinkClick r:id="rId2"/>
              </a:rPr>
              <a:t>electricity</a:t>
            </a:r>
            <a:r>
              <a:rPr lang="en-US" sz="2800" dirty="0" smtClean="0"/>
              <a:t>, a type of kinetic energy, and electricity</a:t>
            </a:r>
            <a:r>
              <a:rPr lang="en-US" sz="2800" b="1" dirty="0" smtClean="0"/>
              <a:t> </a:t>
            </a:r>
            <a:r>
              <a:rPr lang="en-US" sz="2800" dirty="0" smtClean="0"/>
              <a:t>in turn can be converted back into other forms of energy, like heat in an oven or light from a lamp.</a:t>
            </a:r>
            <a:br>
              <a:rPr lang="en-US" sz="2800" dirty="0" smtClean="0"/>
            </a:b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fontAlgn="base">
              <a:buNone/>
            </a:pPr>
            <a:r>
              <a:rPr lang="en-US" sz="3400" b="1" dirty="0" smtClean="0"/>
              <a:t>CHEMICAL</a:t>
            </a:r>
            <a:endParaRPr lang="en-US" sz="3400" b="1" dirty="0" smtClean="0"/>
          </a:p>
          <a:p>
            <a:pPr fontAlgn="base"/>
            <a:r>
              <a:rPr lang="en-US" dirty="0" smtClean="0"/>
              <a:t>Chemical energy is stored in the bonds between atoms. (See </a:t>
            </a:r>
            <a:r>
              <a:rPr lang="en-US" b="1" dirty="0" smtClean="0">
                <a:hlinkClick r:id="rId2"/>
              </a:rPr>
              <a:t>here</a:t>
            </a:r>
            <a:r>
              <a:rPr lang="en-US" dirty="0" smtClean="0"/>
              <a:t> for more about </a:t>
            </a:r>
            <a:r>
              <a:rPr lang="en-US" i="1" dirty="0" smtClean="0"/>
              <a:t>atoms</a:t>
            </a:r>
            <a:r>
              <a:rPr lang="en-US" dirty="0" smtClean="0"/>
              <a:t>.) This stored energy is released and absorbed when bonds are broken and new bonds are formed —  </a:t>
            </a:r>
            <a:r>
              <a:rPr lang="en-US" i="1" dirty="0" smtClean="0"/>
              <a:t>chemical reactions</a:t>
            </a:r>
            <a:r>
              <a:rPr lang="en-US" dirty="0" smtClean="0"/>
              <a:t>. Chemical reactions change the way atoms are arranged. Like letters of the alphabet that can be rearranged to form new words with very different meanings, atoms go through chemical reactions to be reorganized to form new compounds  with vastly different properties. Each compound has its own chemical energy associated with the bonds between the atoms it contains.</a:t>
            </a:r>
          </a:p>
          <a:p>
            <a:pPr fontAlgn="base"/>
            <a:r>
              <a:rPr lang="en-US" dirty="0" smtClean="0"/>
              <a:t>When we burn sugar (a compound made of hydrogen, oxygen, and carbon) during exercise, it’s components are reorganized into water (H2O) and carbon dioxide (CO2). These reactions both absorb and release energy, but the net reaction releases energy.</a:t>
            </a:r>
          </a:p>
          <a:p>
            <a:pPr fontAlgn="base"/>
            <a:r>
              <a:rPr lang="en-US" dirty="0" smtClean="0"/>
              <a:t>Chemical reactions that produce net energy are called exothermic. When gasoline is burned, the reactions taking place are </a:t>
            </a:r>
            <a:r>
              <a:rPr lang="en-US" i="1" dirty="0" smtClean="0"/>
              <a:t>exothermic</a:t>
            </a:r>
            <a:r>
              <a:rPr lang="en-US" dirty="0" smtClean="0"/>
              <a:t> and </a:t>
            </a:r>
            <a:r>
              <a:rPr lang="en-US" b="1" dirty="0" smtClean="0">
                <a:hlinkClick r:id="rId3"/>
              </a:rPr>
              <a:t>thermal energy</a:t>
            </a:r>
            <a:r>
              <a:rPr lang="en-US" dirty="0" smtClean="0"/>
              <a:t> is released, which can be used to power an engine. Meanwhile, chemical reactions that absorb net energy are called </a:t>
            </a:r>
            <a:r>
              <a:rPr lang="en-US" i="1" dirty="0" smtClean="0"/>
              <a:t>endothermic</a:t>
            </a:r>
            <a:r>
              <a:rPr lang="en-US" dirty="0" smtClean="0"/>
              <a:t>.</a:t>
            </a:r>
          </a:p>
          <a:p>
            <a:pPr fontAlgn="base"/>
            <a:r>
              <a:rPr lang="en-US" dirty="0" smtClean="0"/>
              <a:t> </a:t>
            </a:r>
          </a:p>
          <a:p>
            <a:endParaRPr lang="en-US" dirty="0"/>
          </a:p>
        </p:txBody>
      </p:sp>
      <p:sp>
        <p:nvSpPr>
          <p:cNvPr id="2" name="Title 1"/>
          <p:cNvSpPr>
            <a:spLocks noGrp="1"/>
          </p:cNvSpPr>
          <p:nvPr>
            <p:ph type="title"/>
          </p:nvPr>
        </p:nvSpPr>
        <p:spPr/>
        <p:txBody>
          <a:bodyPr>
            <a:normAutofit fontScale="90000"/>
          </a:bodyPr>
          <a:lstStyle/>
          <a:p>
            <a:pPr algn="ctr"/>
            <a:r>
              <a:rPr lang="en-US" b="1" dirty="0" smtClean="0">
                <a:latin typeface="Algerian" pitchFamily="82" charset="0"/>
              </a:rPr>
              <a:t>Forms of Potential Energy</a:t>
            </a:r>
            <a:r>
              <a:rPr lang="en-US" dirty="0" smtClean="0">
                <a:latin typeface="Algerian" pitchFamily="82" charset="0"/>
              </a:rPr>
              <a:t/>
            </a:r>
            <a:br>
              <a:rPr lang="en-US" dirty="0" smtClean="0">
                <a:latin typeface="Algerian" pitchFamily="82" charset="0"/>
              </a:rPr>
            </a:br>
            <a:endParaRPr lang="en-US" dirty="0">
              <a:latin typeface="Algeria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fontAlgn="base"/>
            <a:r>
              <a:rPr lang="en-US" dirty="0" smtClean="0"/>
              <a:t>Nuclear  energy </a:t>
            </a:r>
            <a:r>
              <a:rPr lang="en-US" dirty="0" smtClean="0"/>
              <a:t>is the stored potential of the nucleus, or center, of an individual </a:t>
            </a:r>
            <a:r>
              <a:rPr lang="en-US" b="1" dirty="0" smtClean="0">
                <a:hlinkClick r:id="rId2"/>
              </a:rPr>
              <a:t>atom</a:t>
            </a:r>
            <a:r>
              <a:rPr lang="en-US" dirty="0" smtClean="0"/>
              <a:t>. Most atoms are stable on Earth; they retain their identities as particular elements, like hydrogen, helium, iron, and carbon, as identified in the Periodic Table of Elements. </a:t>
            </a:r>
            <a:r>
              <a:rPr lang="en-US" i="1" dirty="0" smtClean="0"/>
              <a:t>Nuclear reactions</a:t>
            </a:r>
            <a:r>
              <a:rPr lang="en-US" dirty="0" smtClean="0"/>
              <a:t> change the fundamental identity of elements.</a:t>
            </a:r>
          </a:p>
          <a:p>
            <a:pPr fontAlgn="base"/>
            <a:r>
              <a:rPr lang="en-US" dirty="0" smtClean="0"/>
              <a:t>Unlike everyday </a:t>
            </a:r>
            <a:r>
              <a:rPr lang="en-US" i="1" dirty="0" smtClean="0"/>
              <a:t>chemical reactions</a:t>
            </a:r>
            <a:r>
              <a:rPr lang="en-US" dirty="0" smtClean="0"/>
              <a:t> that change how atoms are stuck together (rearranging the letters of a word), nuclear reactions change the name of the atoms themselves. (Sort of as if the letter “m” was split into the letters “r” and “n,” or the letters “l” and “o” combined to make the letter “b”).  In nuclear reactions, atoms split apart or join together to form new kinds of atoms, called </a:t>
            </a:r>
            <a:r>
              <a:rPr lang="en-US" i="1" dirty="0" smtClean="0"/>
              <a:t>fission</a:t>
            </a:r>
            <a:r>
              <a:rPr lang="en-US" dirty="0" smtClean="0"/>
              <a:t> and </a:t>
            </a:r>
            <a:r>
              <a:rPr lang="en-US" i="1" dirty="0" smtClean="0"/>
              <a:t>fusion</a:t>
            </a:r>
            <a:r>
              <a:rPr lang="en-US" dirty="0" smtClean="0"/>
              <a:t>, respectively.</a:t>
            </a:r>
          </a:p>
          <a:p>
            <a:pPr fontAlgn="base"/>
            <a:r>
              <a:rPr lang="en-US" dirty="0" smtClean="0"/>
              <a:t>When atoms split apart or fuse together, they release stored nuclear energy, sometimes in huge quantities.</a:t>
            </a:r>
          </a:p>
          <a:p>
            <a:pPr fontAlgn="base"/>
            <a:r>
              <a:rPr lang="en-US" dirty="0" smtClean="0"/>
              <a:t>Today’s nuclear power plants are fueled by </a:t>
            </a:r>
            <a:r>
              <a:rPr lang="en-US" i="1" dirty="0" smtClean="0"/>
              <a:t>fission</a:t>
            </a:r>
            <a:r>
              <a:rPr lang="en-US" dirty="0" smtClean="0"/>
              <a:t>, a breaking apart of uranium or plutonium atoms that releases lots of energy. Hydrogen atoms in the sun experience </a:t>
            </a:r>
            <a:r>
              <a:rPr lang="en-US" i="1" dirty="0" smtClean="0"/>
              <a:t>nuclear fusion</a:t>
            </a:r>
            <a:r>
              <a:rPr lang="en-US" dirty="0" smtClean="0"/>
              <a:t>, combining to form helium and subsequently releasing large amounts of kinetic energy in the form </a:t>
            </a:r>
            <a:r>
              <a:rPr lang="en-US" dirty="0" smtClean="0"/>
              <a:t>of </a:t>
            </a:r>
            <a:r>
              <a:rPr lang="en-US" b="1" dirty="0" smtClean="0">
                <a:hlinkClick r:id="rId3"/>
              </a:rPr>
              <a:t>electromagnetic </a:t>
            </a:r>
            <a:r>
              <a:rPr lang="en-US" b="1" dirty="0" smtClean="0">
                <a:hlinkClick r:id="rId3"/>
              </a:rPr>
              <a:t>radiation</a:t>
            </a:r>
            <a:r>
              <a:rPr lang="en-US" dirty="0" smtClean="0"/>
              <a:t> and </a:t>
            </a:r>
            <a:r>
              <a:rPr lang="en-US" b="1" dirty="0" smtClean="0">
                <a:hlinkClick r:id="rId4"/>
              </a:rPr>
              <a:t>heat</a:t>
            </a:r>
            <a:r>
              <a:rPr lang="en-US" dirty="0" smtClean="0"/>
              <a:t>.</a:t>
            </a:r>
          </a:p>
          <a:p>
            <a:endParaRPr lang="en-US" dirty="0"/>
          </a:p>
        </p:txBody>
      </p:sp>
      <p:sp>
        <p:nvSpPr>
          <p:cNvPr id="2" name="Title 1"/>
          <p:cNvSpPr>
            <a:spLocks noGrp="1"/>
          </p:cNvSpPr>
          <p:nvPr>
            <p:ph type="title"/>
          </p:nvPr>
        </p:nvSpPr>
        <p:spPr/>
        <p:txBody>
          <a:bodyPr>
            <a:normAutofit fontScale="90000"/>
          </a:bodyPr>
          <a:lstStyle/>
          <a:p>
            <a:pPr algn="ctr"/>
            <a:r>
              <a:rPr lang="en-US" b="1" dirty="0" smtClean="0">
                <a:latin typeface="Algerian" pitchFamily="82" charset="0"/>
              </a:rPr>
              <a:t>NUCLEAR</a:t>
            </a:r>
            <a:r>
              <a:rPr lang="en-US" dirty="0" smtClean="0">
                <a:latin typeface="Algerian" pitchFamily="82" charset="0"/>
              </a:rPr>
              <a:t> energy </a:t>
            </a:r>
            <a:br>
              <a:rPr lang="en-US" dirty="0" smtClean="0">
                <a:latin typeface="Algerian" pitchFamily="82" charset="0"/>
              </a:rPr>
            </a:br>
            <a:endParaRPr lang="en-US" dirty="0">
              <a:latin typeface="Algerian" pitchFamily="8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b="1" dirty="0" smtClean="0"/>
              <a:t>ELASTIC</a:t>
            </a:r>
            <a:endParaRPr lang="en-US" dirty="0" smtClean="0"/>
          </a:p>
          <a:p>
            <a:pPr fontAlgn="base"/>
            <a:r>
              <a:rPr lang="en-US" i="1" dirty="0" smtClean="0"/>
              <a:t>Elastic energy</a:t>
            </a:r>
            <a:r>
              <a:rPr lang="en-US" dirty="0" smtClean="0"/>
              <a:t> can be stored mechanically in a compressed gas or liquid, a coiled spring, or a stretched elastic band. On an atomic scale, the basis for the energy is a reversible strain placed on the bonds between </a:t>
            </a:r>
            <a:r>
              <a:rPr lang="en-US" b="1" dirty="0" smtClean="0">
                <a:hlinkClick r:id="rId2"/>
              </a:rPr>
              <a:t>atoms</a:t>
            </a:r>
            <a:r>
              <a:rPr lang="en-US" dirty="0" smtClean="0"/>
              <a:t>, meaning there’s no permanent change to the material.</a:t>
            </a:r>
          </a:p>
          <a:p>
            <a:pPr fontAlgn="base"/>
            <a:r>
              <a:rPr lang="en-US" dirty="0" smtClean="0"/>
              <a:t>These bonds absorb energy as they are stressed, and release that energy as they are relaxed.</a:t>
            </a:r>
          </a:p>
          <a:p>
            <a:pPr>
              <a:buNone/>
            </a:pPr>
            <a:endParaRPr lang="en-US" dirty="0"/>
          </a:p>
        </p:txBody>
      </p:sp>
      <p:sp>
        <p:nvSpPr>
          <p:cNvPr id="2" name="Title 1"/>
          <p:cNvSpPr>
            <a:spLocks noGrp="1"/>
          </p:cNvSpPr>
          <p:nvPr>
            <p:ph type="title"/>
          </p:nvPr>
        </p:nvSpPr>
        <p:spPr/>
        <p:txBody>
          <a:bodyPr/>
          <a:lstStyle/>
          <a:p>
            <a:pPr algn="ctr"/>
            <a:r>
              <a:rPr lang="en-US" i="1" dirty="0" smtClean="0">
                <a:latin typeface="Algerian" pitchFamily="82" charset="0"/>
              </a:rPr>
              <a:t>Elastic energy</a:t>
            </a:r>
            <a:endParaRPr lang="en-US" dirty="0">
              <a:latin typeface="Algerian" pitchFamily="8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Algerian" pitchFamily="82" charset="0"/>
              </a:rPr>
              <a:t>GRAVITATIONAL</a:t>
            </a:r>
            <a:r>
              <a:rPr lang="en-US" dirty="0" smtClean="0">
                <a:latin typeface="Algerian" pitchFamily="82" charset="0"/>
              </a:rPr>
              <a:t/>
            </a:r>
            <a:br>
              <a:rPr lang="en-US" dirty="0" smtClean="0">
                <a:latin typeface="Algerian" pitchFamily="82" charset="0"/>
              </a:rPr>
            </a:br>
            <a:endParaRPr lang="en-US" dirty="0">
              <a:latin typeface="Algerian" pitchFamily="82" charset="0"/>
            </a:endParaRPr>
          </a:p>
        </p:txBody>
      </p:sp>
      <p:pic>
        <p:nvPicPr>
          <p:cNvPr id="4" name="Content Placeholder 3" descr="http://burnanenergyjournal.com/wp-content/uploads/2011/07/gravitational-copy.jpg">
            <a:hlinkClick r:id="rId2"/>
          </p:cNvPr>
          <p:cNvPicPr>
            <a:picLocks noGrp="1"/>
          </p:cNvPicPr>
          <p:nvPr>
            <p:ph idx="1"/>
          </p:nvPr>
        </p:nvPicPr>
        <p:blipFill>
          <a:blip r:embed="rId3" cstate="print"/>
          <a:srcRect/>
          <a:stretch>
            <a:fillRect/>
          </a:stretch>
        </p:blipFill>
        <p:spPr bwMode="auto">
          <a:xfrm>
            <a:off x="2286000" y="1524000"/>
            <a:ext cx="4572000" cy="4572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29200"/>
          </a:xfrm>
        </p:spPr>
        <p:txBody>
          <a:bodyPr/>
          <a:lstStyle/>
          <a:p>
            <a:pPr fontAlgn="base"/>
            <a:r>
              <a:rPr lang="en-US" dirty="0" smtClean="0"/>
              <a:t>Systems can build up </a:t>
            </a:r>
            <a:r>
              <a:rPr lang="en-US" i="1" dirty="0" smtClean="0"/>
              <a:t>gravitational energy</a:t>
            </a:r>
            <a:r>
              <a:rPr lang="en-US" dirty="0" smtClean="0"/>
              <a:t> as mass moves away from the center of Earth or other objects that are large enough to generate significant gravity (the sun, other planets and stars).</a:t>
            </a:r>
          </a:p>
          <a:p>
            <a:pPr fontAlgn="base"/>
            <a:r>
              <a:rPr lang="en-US" dirty="0" smtClean="0"/>
              <a:t>For example, the farther you lift an anvil away from the ground, the more potential energy it gains. The energy used to lift the anvil is called </a:t>
            </a:r>
            <a:r>
              <a:rPr lang="en-US" b="1" dirty="0" smtClean="0">
                <a:hlinkClick r:id="rId2"/>
              </a:rPr>
              <a:t>work</a:t>
            </a:r>
            <a:r>
              <a:rPr lang="en-US" dirty="0" smtClean="0"/>
              <a:t>, and the more work performed, the more potential energy the anvil gains. If the anvil is dropped, that potential energy becomes kinetic energy as the anvil moves faster and faster toward Earth.</a:t>
            </a: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fontAlgn="base"/>
            <a:r>
              <a:rPr lang="en-US" b="1" dirty="0" smtClean="0"/>
              <a:t>MOTION</a:t>
            </a:r>
            <a:endParaRPr lang="en-US" dirty="0" smtClean="0"/>
          </a:p>
          <a:p>
            <a:pPr fontAlgn="base"/>
            <a:r>
              <a:rPr lang="en-US" dirty="0" smtClean="0"/>
              <a:t>A moving object has kinetic energy. A basketball passed between players shows </a:t>
            </a:r>
            <a:r>
              <a:rPr lang="en-US" i="1" dirty="0" smtClean="0"/>
              <a:t>translational energy</a:t>
            </a:r>
            <a:r>
              <a:rPr lang="en-US" dirty="0" smtClean="0"/>
              <a:t> in the motion that gets the ball from player A to player B. That kinetic energy is proportional to the ball’s mass and the square of its velocity. To throw the same ball twice as fast, a player uses four times the energy.</a:t>
            </a:r>
          </a:p>
          <a:p>
            <a:pPr fontAlgn="base"/>
            <a:r>
              <a:rPr lang="en-US" dirty="0" smtClean="0"/>
              <a:t>If a player shoots a basketball with backspin or topspin, the basketball will also have </a:t>
            </a:r>
            <a:r>
              <a:rPr lang="en-US" i="1" dirty="0" smtClean="0"/>
              <a:t>rotational energy</a:t>
            </a:r>
            <a:r>
              <a:rPr lang="en-US" dirty="0" smtClean="0"/>
              <a:t> as it spins through the air. Rotational energy is proportional to how quickly the ball spins, as well as the ball’s mass, and the size and shape of the ball. A hollow ball needs more energy than a solid ball of equal mass to spin at the same rate. The hollow ball requires more energy because it’s mass is farther from its center.</a:t>
            </a:r>
          </a:p>
          <a:p>
            <a:pPr>
              <a:buNone/>
            </a:pPr>
            <a:endParaRPr lang="en-US" dirty="0"/>
          </a:p>
        </p:txBody>
      </p:sp>
      <p:sp>
        <p:nvSpPr>
          <p:cNvPr id="3" name="Title 2"/>
          <p:cNvSpPr>
            <a:spLocks noGrp="1"/>
          </p:cNvSpPr>
          <p:nvPr>
            <p:ph type="title"/>
          </p:nvPr>
        </p:nvSpPr>
        <p:spPr/>
        <p:txBody>
          <a:bodyPr>
            <a:normAutofit fontScale="90000"/>
          </a:bodyPr>
          <a:lstStyle/>
          <a:p>
            <a:pPr algn="ctr"/>
            <a:r>
              <a:rPr lang="en-US" sz="4400" b="1" dirty="0" smtClean="0">
                <a:latin typeface="Algerian" pitchFamily="82" charset="0"/>
              </a:rPr>
              <a:t>Forms of Kinetic Energy</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09600"/>
            <a:ext cx="8229600" cy="1219200"/>
          </a:xfrm>
        </p:spPr>
        <p:txBody>
          <a:bodyPr>
            <a:normAutofit fontScale="90000"/>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dirty="0" smtClean="0"/>
              <a:t/>
            </a:r>
            <a:br>
              <a:rPr lang="en-US" dirty="0" smtClean="0"/>
            </a:br>
            <a:r>
              <a:rPr lang="en-US" sz="2000" dirty="0" smtClean="0"/>
              <a:t>In shooting a basketball, players often try to add rotational energy as backspin, because it results in the greatest slowdown in speed when the basketball hits the rim or the backboard, increasing the chance that the ball stays near the basket. The opposite direction of spin, a topspin, can be used in games like tennis, because it will help speed up a ball after impact and lowers the angle it travels after the bounce.</a:t>
            </a:r>
            <a:endParaRPr lang="en-US" sz="2000" dirty="0"/>
          </a:p>
        </p:txBody>
      </p:sp>
      <p:pic>
        <p:nvPicPr>
          <p:cNvPr id="4" name="Content Placeholder 3" descr="http://burnanenergyjournal.com/wp-content/uploads/2011/07/basketballInMotion-copy.jpg">
            <a:hlinkClick r:id="rId2"/>
          </p:cNvPr>
          <p:cNvPicPr>
            <a:picLocks noGrp="1"/>
          </p:cNvPicPr>
          <p:nvPr>
            <p:ph idx="1"/>
          </p:nvPr>
        </p:nvPicPr>
        <p:blipFill>
          <a:blip r:embed="rId3" cstate="print"/>
          <a:srcRect/>
          <a:stretch>
            <a:fillRect/>
          </a:stretch>
        </p:blipFill>
        <p:spPr bwMode="auto">
          <a:xfrm>
            <a:off x="1143000" y="2057400"/>
            <a:ext cx="6858000" cy="40386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71</TotalTime>
  <Words>671</Words>
  <Application>Microsoft Office PowerPoint</Application>
  <PresentationFormat>On-screen Show (4:3)</PresentationFormat>
  <Paragraphs>55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Energy Resources and Consumption</vt:lpstr>
      <vt:lpstr>Each form of energy can be transformed into any of the other forms, but energy isn’t destroyed or created. Losses of energy can always be accounted for by small transformations to other types of energy, like sound and heat. Power plants convert potential energy or kinetic energy into electricity, a type of kinetic energy, and electricity in turn can be converted back into other forms of energy, like heat in an oven or light from a lamp. </vt:lpstr>
      <vt:lpstr>Forms of Potential Energy </vt:lpstr>
      <vt:lpstr>NUCLEAR energy  </vt:lpstr>
      <vt:lpstr>Elastic energy</vt:lpstr>
      <vt:lpstr>GRAVITATIONAL </vt:lpstr>
      <vt:lpstr>Slide 7</vt:lpstr>
      <vt:lpstr>Forms of Kinetic Energy </vt:lpstr>
      <vt:lpstr>                    In shooting a basketball, players often try to add rotational energy as backspin, because it results in the greatest slowdown in speed when the basketball hits the rim or the backboard, increasing the chance that the ball stays near the basket. The opposite direction of spin, a topspin, can be used in games like tennis, because it will help speed up a ball after impact and lowers the angle it travels after the bounce.</vt:lpstr>
      <vt:lpstr> THERMAL ENERGY AND TEMPERATURE</vt:lpstr>
      <vt:lpstr>SOUND ENERGY </vt:lpstr>
      <vt:lpstr>ELECTROMAGNETIC RADIATION </vt:lpstr>
      <vt:lpstr>Slide 13</vt:lpstr>
      <vt:lpstr>Electric energy </vt:lpstr>
      <vt:lpstr>What is the difference between energy and power?</vt:lpstr>
      <vt:lpstr>Slide 16</vt:lpstr>
      <vt:lpstr>Slide 17</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Resources and Consumption</dc:title>
  <dc:creator>kamoy1.sterling</dc:creator>
  <cp:lastModifiedBy>kamoy1.sterling</cp:lastModifiedBy>
  <cp:revision>8</cp:revision>
  <dcterms:created xsi:type="dcterms:W3CDTF">2014-10-23T20:33:42Z</dcterms:created>
  <dcterms:modified xsi:type="dcterms:W3CDTF">2014-10-23T21:45:38Z</dcterms:modified>
</cp:coreProperties>
</file>